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3" r:id="rId26"/>
    <p:sldId id="284" r:id="rId27"/>
    <p:sldId id="285" r:id="rId28"/>
    <p:sldId id="286" r:id="rId29"/>
    <p:sldId id="287" r:id="rId30"/>
    <p:sldId id="288" r:id="rId31"/>
    <p:sldId id="289" r:id="rId32"/>
    <p:sldId id="290" r:id="rId33"/>
    <p:sldId id="291" r:id="rId34"/>
    <p:sldId id="292" r:id="rId35"/>
    <p:sldId id="293" r:id="rId36"/>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9" d="100"/>
          <a:sy n="59" d="100"/>
        </p:scale>
        <p:origin x="-84" y="-13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BDB453-5576-4BE1-B2F6-2CA263E1A7C0}"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endParaRPr lang="nl-BE"/>
        </a:p>
      </dgm:t>
    </dgm:pt>
    <dgm:pt modelId="{6CDE406E-7A41-4C44-90D5-F036565EEEED}">
      <dgm:prSet phldrT="[Tekst]"/>
      <dgm:spPr>
        <a:xfrm>
          <a:off x="4001650" y="286267"/>
          <a:ext cx="1272927" cy="1272927"/>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nl-BE">
              <a:solidFill>
                <a:sysClr val="window" lastClr="FFFFFF"/>
              </a:solidFill>
              <a:latin typeface="Calibri"/>
              <a:ea typeface="+mn-ea"/>
              <a:cs typeface="+mn-cs"/>
            </a:rPr>
            <a:t>ouders</a:t>
          </a:r>
        </a:p>
      </dgm:t>
    </dgm:pt>
    <dgm:pt modelId="{81A398C1-DB85-4275-96A4-1E2B94B39C78}" type="parTrans" cxnId="{3768A496-AA99-4EC3-8098-D96B3E866AF5}">
      <dgm:prSet/>
      <dgm:spPr/>
      <dgm:t>
        <a:bodyPr/>
        <a:lstStyle/>
        <a:p>
          <a:endParaRPr lang="nl-BE"/>
        </a:p>
      </dgm:t>
    </dgm:pt>
    <dgm:pt modelId="{B06B1FA9-EE3C-47E9-8ABC-345E4E5F1B4E}" type="sibTrans" cxnId="{3768A496-AA99-4EC3-8098-D96B3E866AF5}">
      <dgm:prSet/>
      <dgm:spPr/>
      <dgm:t>
        <a:bodyPr/>
        <a:lstStyle/>
        <a:p>
          <a:endParaRPr lang="nl-BE"/>
        </a:p>
      </dgm:t>
    </dgm:pt>
    <dgm:pt modelId="{ADC9EDDE-105C-44DF-908F-FFC5251F6E74}">
      <dgm:prSet phldrT="[Tekst]"/>
      <dgm:spPr>
        <a:xfrm>
          <a:off x="2700436" y="594032"/>
          <a:ext cx="1272927" cy="1272927"/>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nl-BE">
              <a:solidFill>
                <a:sysClr val="window" lastClr="FFFFFF"/>
              </a:solidFill>
              <a:latin typeface="Calibri"/>
              <a:ea typeface="+mn-ea"/>
              <a:cs typeface="+mn-cs"/>
            </a:rPr>
            <a:t>kind</a:t>
          </a:r>
        </a:p>
      </dgm:t>
    </dgm:pt>
    <dgm:pt modelId="{C5A847CB-662D-4D89-993A-72D4C86E1F3E}" type="parTrans" cxnId="{6C352FC3-2D8B-4179-85A4-51EBE1777E56}">
      <dgm:prSet/>
      <dgm:spPr/>
      <dgm:t>
        <a:bodyPr/>
        <a:lstStyle/>
        <a:p>
          <a:endParaRPr lang="nl-BE"/>
        </a:p>
      </dgm:t>
    </dgm:pt>
    <dgm:pt modelId="{04B31C1D-7358-446E-8B42-92D6B5E2E6C7}" type="sibTrans" cxnId="{6C352FC3-2D8B-4179-85A4-51EBE1777E56}">
      <dgm:prSet/>
      <dgm:spPr/>
      <dgm:t>
        <a:bodyPr/>
        <a:lstStyle/>
        <a:p>
          <a:endParaRPr lang="nl-BE"/>
        </a:p>
      </dgm:t>
    </dgm:pt>
    <dgm:pt modelId="{1D5DC276-965B-45A8-B561-C63967324ED3}">
      <dgm:prSet phldrT="[Tekst]"/>
      <dgm:spPr>
        <a:xfrm>
          <a:off x="3611286" y="1549010"/>
          <a:ext cx="1272927" cy="1272927"/>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nl-BE">
              <a:solidFill>
                <a:sysClr val="window" lastClr="FFFFFF"/>
              </a:solidFill>
              <a:latin typeface="Calibri"/>
              <a:ea typeface="+mn-ea"/>
              <a:cs typeface="+mn-cs"/>
            </a:rPr>
            <a:t>school</a:t>
          </a:r>
        </a:p>
      </dgm:t>
    </dgm:pt>
    <dgm:pt modelId="{9AE1FC0C-CEAB-4913-8B38-4CA990E5F30B}" type="parTrans" cxnId="{ED0BF32E-F7AF-4F54-8EF4-1B41057EFC35}">
      <dgm:prSet/>
      <dgm:spPr/>
      <dgm:t>
        <a:bodyPr/>
        <a:lstStyle/>
        <a:p>
          <a:endParaRPr lang="nl-BE"/>
        </a:p>
      </dgm:t>
    </dgm:pt>
    <dgm:pt modelId="{7C8FFFBB-D842-44D2-94F7-37115005DD49}" type="sibTrans" cxnId="{ED0BF32E-F7AF-4F54-8EF4-1B41057EFC35}">
      <dgm:prSet/>
      <dgm:spPr/>
      <dgm:t>
        <a:bodyPr/>
        <a:lstStyle/>
        <a:p>
          <a:endParaRPr lang="nl-BE"/>
        </a:p>
      </dgm:t>
    </dgm:pt>
    <dgm:pt modelId="{90DE21F7-2D3C-4C25-98E1-A2F4E0A3F827}">
      <dgm:prSet phldrT="[Tekst]"/>
      <dgm:spPr>
        <a:xfrm>
          <a:off x="2417563" y="3649057"/>
          <a:ext cx="3394472" cy="848618"/>
        </a:xfrm>
        <a:noFill/>
        <a:ln>
          <a:noFill/>
        </a:ln>
        <a:effectLst/>
      </dgm:spPr>
      <dgm:t>
        <a:bodyPr/>
        <a:lstStyle/>
        <a:p>
          <a:r>
            <a:rPr lang="nl-BE" dirty="0" smtClean="0">
              <a:solidFill>
                <a:sysClr val="windowText" lastClr="000000">
                  <a:hueOff val="0"/>
                  <a:satOff val="0"/>
                  <a:lumOff val="0"/>
                  <a:alphaOff val="0"/>
                </a:sysClr>
              </a:solidFill>
              <a:latin typeface="Calibri"/>
              <a:ea typeface="+mn-ea"/>
              <a:cs typeface="+mn-cs"/>
            </a:rPr>
            <a:t>Doel = ontwikkeling van het kind</a:t>
          </a:r>
          <a:endParaRPr lang="nl-BE" dirty="0">
            <a:solidFill>
              <a:sysClr val="windowText" lastClr="000000">
                <a:hueOff val="0"/>
                <a:satOff val="0"/>
                <a:lumOff val="0"/>
                <a:alphaOff val="0"/>
              </a:sysClr>
            </a:solidFill>
            <a:latin typeface="Calibri"/>
            <a:ea typeface="+mn-ea"/>
            <a:cs typeface="+mn-cs"/>
          </a:endParaRPr>
        </a:p>
      </dgm:t>
    </dgm:pt>
    <dgm:pt modelId="{E40246AB-3FFD-417D-8EC8-969651E39739}" type="parTrans" cxnId="{39EDF9CF-8C3B-4F75-82B1-B7BEB1A5B62C}">
      <dgm:prSet/>
      <dgm:spPr/>
      <dgm:t>
        <a:bodyPr/>
        <a:lstStyle/>
        <a:p>
          <a:endParaRPr lang="nl-BE"/>
        </a:p>
      </dgm:t>
    </dgm:pt>
    <dgm:pt modelId="{ECAFE59E-C8E2-47E4-8931-0FFC2AE443E2}" type="sibTrans" cxnId="{39EDF9CF-8C3B-4F75-82B1-B7BEB1A5B62C}">
      <dgm:prSet/>
      <dgm:spPr/>
      <dgm:t>
        <a:bodyPr/>
        <a:lstStyle/>
        <a:p>
          <a:endParaRPr lang="nl-BE"/>
        </a:p>
      </dgm:t>
    </dgm:pt>
    <dgm:pt modelId="{71D789F4-D914-4B21-944B-3CB4987A2E52}" type="pres">
      <dgm:prSet presAssocID="{DBBDB453-5576-4BE1-B2F6-2CA263E1A7C0}" presName="Name0" presStyleCnt="0">
        <dgm:presLayoutVars>
          <dgm:chMax val="4"/>
          <dgm:resizeHandles val="exact"/>
        </dgm:presLayoutVars>
      </dgm:prSet>
      <dgm:spPr/>
      <dgm:t>
        <a:bodyPr/>
        <a:lstStyle/>
        <a:p>
          <a:endParaRPr lang="nl-BE"/>
        </a:p>
      </dgm:t>
    </dgm:pt>
    <dgm:pt modelId="{0E6DF179-E342-4B78-AE6A-0E87ED5872E1}" type="pres">
      <dgm:prSet presAssocID="{DBBDB453-5576-4BE1-B2F6-2CA263E1A7C0}" presName="ellipse" presStyleLbl="trBgShp" presStyleIdx="0" presStyleCnt="1"/>
      <dgm:spPr>
        <a:xfrm>
          <a:off x="2284613" y="183867"/>
          <a:ext cx="3649057" cy="1267269"/>
        </a:xfrm>
        <a:prstGeom prst="ellipse">
          <a:avLst/>
        </a:prstGeom>
        <a:solidFill>
          <a:srgbClr val="4F81BD">
            <a:tint val="50000"/>
            <a:alpha val="40000"/>
            <a:hueOff val="0"/>
            <a:satOff val="0"/>
            <a:lumOff val="0"/>
            <a:alphaOff val="0"/>
          </a:srgbClr>
        </a:solidFill>
        <a:ln>
          <a:noFill/>
        </a:ln>
        <a:effectLst/>
      </dgm:spPr>
      <dgm:t>
        <a:bodyPr/>
        <a:lstStyle/>
        <a:p>
          <a:endParaRPr lang="nl-BE"/>
        </a:p>
      </dgm:t>
    </dgm:pt>
    <dgm:pt modelId="{0F27DC05-54F1-4D58-9435-0A6ACEFE31A2}" type="pres">
      <dgm:prSet presAssocID="{DBBDB453-5576-4BE1-B2F6-2CA263E1A7C0}" presName="arrow1" presStyleLbl="fgShp" presStyleIdx="0" presStyleCnt="1"/>
      <dgm:spPr>
        <a:xfrm>
          <a:off x="3761209" y="3286980"/>
          <a:ext cx="707181" cy="452596"/>
        </a:xfrm>
        <a:prstGeom prst="downArrow">
          <a:avLst/>
        </a:prstGeom>
        <a:solidFill>
          <a:srgbClr val="4F81BD">
            <a:tint val="6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nl-BE"/>
        </a:p>
      </dgm:t>
    </dgm:pt>
    <dgm:pt modelId="{AAFB41A3-B1E7-4DC9-A11D-0002ADB65B68}" type="pres">
      <dgm:prSet presAssocID="{DBBDB453-5576-4BE1-B2F6-2CA263E1A7C0}" presName="rectangle" presStyleLbl="revTx" presStyleIdx="0" presStyleCnt="1" custScaleX="144250">
        <dgm:presLayoutVars>
          <dgm:bulletEnabled val="1"/>
        </dgm:presLayoutVars>
      </dgm:prSet>
      <dgm:spPr>
        <a:prstGeom prst="rect">
          <a:avLst/>
        </a:prstGeom>
      </dgm:spPr>
      <dgm:t>
        <a:bodyPr/>
        <a:lstStyle/>
        <a:p>
          <a:endParaRPr lang="nl-BE"/>
        </a:p>
      </dgm:t>
    </dgm:pt>
    <dgm:pt modelId="{DF760F42-7465-4EE9-AEF1-A3645FE590F7}" type="pres">
      <dgm:prSet presAssocID="{ADC9EDDE-105C-44DF-908F-FFC5251F6E74}" presName="item1" presStyleLbl="node1" presStyleIdx="0" presStyleCnt="3">
        <dgm:presLayoutVars>
          <dgm:bulletEnabled val="1"/>
        </dgm:presLayoutVars>
      </dgm:prSet>
      <dgm:spPr>
        <a:prstGeom prst="ellipse">
          <a:avLst/>
        </a:prstGeom>
      </dgm:spPr>
      <dgm:t>
        <a:bodyPr/>
        <a:lstStyle/>
        <a:p>
          <a:endParaRPr lang="nl-BE"/>
        </a:p>
      </dgm:t>
    </dgm:pt>
    <dgm:pt modelId="{C57F4645-1FD9-4427-AD6C-352878C360B6}" type="pres">
      <dgm:prSet presAssocID="{1D5DC276-965B-45A8-B561-C63967324ED3}" presName="item2" presStyleLbl="node1" presStyleIdx="1" presStyleCnt="3">
        <dgm:presLayoutVars>
          <dgm:bulletEnabled val="1"/>
        </dgm:presLayoutVars>
      </dgm:prSet>
      <dgm:spPr>
        <a:prstGeom prst="ellipse">
          <a:avLst/>
        </a:prstGeom>
      </dgm:spPr>
      <dgm:t>
        <a:bodyPr/>
        <a:lstStyle/>
        <a:p>
          <a:endParaRPr lang="nl-BE"/>
        </a:p>
      </dgm:t>
    </dgm:pt>
    <dgm:pt modelId="{66747CB8-B8CA-4388-A5C8-A335C7C77A66}" type="pres">
      <dgm:prSet presAssocID="{90DE21F7-2D3C-4C25-98E1-A2F4E0A3F827}" presName="item3" presStyleLbl="node1" presStyleIdx="2" presStyleCnt="3">
        <dgm:presLayoutVars>
          <dgm:bulletEnabled val="1"/>
        </dgm:presLayoutVars>
      </dgm:prSet>
      <dgm:spPr>
        <a:prstGeom prst="ellipse">
          <a:avLst/>
        </a:prstGeom>
      </dgm:spPr>
      <dgm:t>
        <a:bodyPr/>
        <a:lstStyle/>
        <a:p>
          <a:endParaRPr lang="nl-BE"/>
        </a:p>
      </dgm:t>
    </dgm:pt>
    <dgm:pt modelId="{76EF497E-DCE3-4DC0-9DD2-D038403D77AC}" type="pres">
      <dgm:prSet presAssocID="{DBBDB453-5576-4BE1-B2F6-2CA263E1A7C0}" presName="funnel" presStyleLbl="trAlignAcc1" presStyleIdx="0" presStyleCnt="1"/>
      <dgm:spPr>
        <a:xfrm>
          <a:off x="2134691" y="28287"/>
          <a:ext cx="3960217" cy="3168174"/>
        </a:xfrm>
        <a:prstGeom prst="funnel">
          <a:avLst/>
        </a:prstGeom>
        <a:solidFill>
          <a:sysClr val="window" lastClr="FFFFFF">
            <a:alpha val="4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endParaRPr lang="nl-BE"/>
        </a:p>
      </dgm:t>
    </dgm:pt>
  </dgm:ptLst>
  <dgm:cxnLst>
    <dgm:cxn modelId="{3768A496-AA99-4EC3-8098-D96B3E866AF5}" srcId="{DBBDB453-5576-4BE1-B2F6-2CA263E1A7C0}" destId="{6CDE406E-7A41-4C44-90D5-F036565EEEED}" srcOrd="0" destOrd="0" parTransId="{81A398C1-DB85-4275-96A4-1E2B94B39C78}" sibTransId="{B06B1FA9-EE3C-47E9-8ABC-345E4E5F1B4E}"/>
    <dgm:cxn modelId="{43FD793C-5CDD-4410-83B5-B9E499A03E63}" type="presOf" srcId="{1D5DC276-965B-45A8-B561-C63967324ED3}" destId="{DF760F42-7465-4EE9-AEF1-A3645FE590F7}" srcOrd="0" destOrd="0" presId="urn:microsoft.com/office/officeart/2005/8/layout/funnel1"/>
    <dgm:cxn modelId="{ED0BF32E-F7AF-4F54-8EF4-1B41057EFC35}" srcId="{DBBDB453-5576-4BE1-B2F6-2CA263E1A7C0}" destId="{1D5DC276-965B-45A8-B561-C63967324ED3}" srcOrd="2" destOrd="0" parTransId="{9AE1FC0C-CEAB-4913-8B38-4CA990E5F30B}" sibTransId="{7C8FFFBB-D842-44D2-94F7-37115005DD49}"/>
    <dgm:cxn modelId="{A70693FC-9BC9-4248-9CC1-A5E1FFFEE5C1}" type="presOf" srcId="{DBBDB453-5576-4BE1-B2F6-2CA263E1A7C0}" destId="{71D789F4-D914-4B21-944B-3CB4987A2E52}" srcOrd="0" destOrd="0" presId="urn:microsoft.com/office/officeart/2005/8/layout/funnel1"/>
    <dgm:cxn modelId="{9D8AADD3-6F5D-425E-8A60-1F18D7FE3FD9}" type="presOf" srcId="{90DE21F7-2D3C-4C25-98E1-A2F4E0A3F827}" destId="{AAFB41A3-B1E7-4DC9-A11D-0002ADB65B68}" srcOrd="0" destOrd="0" presId="urn:microsoft.com/office/officeart/2005/8/layout/funnel1"/>
    <dgm:cxn modelId="{4C3BCFEC-A256-444D-86A5-6E170487A2D4}" type="presOf" srcId="{ADC9EDDE-105C-44DF-908F-FFC5251F6E74}" destId="{C57F4645-1FD9-4427-AD6C-352878C360B6}" srcOrd="0" destOrd="0" presId="urn:microsoft.com/office/officeart/2005/8/layout/funnel1"/>
    <dgm:cxn modelId="{6C352FC3-2D8B-4179-85A4-51EBE1777E56}" srcId="{DBBDB453-5576-4BE1-B2F6-2CA263E1A7C0}" destId="{ADC9EDDE-105C-44DF-908F-FFC5251F6E74}" srcOrd="1" destOrd="0" parTransId="{C5A847CB-662D-4D89-993A-72D4C86E1F3E}" sibTransId="{04B31C1D-7358-446E-8B42-92D6B5E2E6C7}"/>
    <dgm:cxn modelId="{EC339BFF-4B97-4562-8196-5C4EA555E1B5}" type="presOf" srcId="{6CDE406E-7A41-4C44-90D5-F036565EEEED}" destId="{66747CB8-B8CA-4388-A5C8-A335C7C77A66}" srcOrd="0" destOrd="0" presId="urn:microsoft.com/office/officeart/2005/8/layout/funnel1"/>
    <dgm:cxn modelId="{39EDF9CF-8C3B-4F75-82B1-B7BEB1A5B62C}" srcId="{DBBDB453-5576-4BE1-B2F6-2CA263E1A7C0}" destId="{90DE21F7-2D3C-4C25-98E1-A2F4E0A3F827}" srcOrd="3" destOrd="0" parTransId="{E40246AB-3FFD-417D-8EC8-969651E39739}" sibTransId="{ECAFE59E-C8E2-47E4-8931-0FFC2AE443E2}"/>
    <dgm:cxn modelId="{8B4990BE-7C64-429A-A5C6-97F3B76555D6}" type="presParOf" srcId="{71D789F4-D914-4B21-944B-3CB4987A2E52}" destId="{0E6DF179-E342-4B78-AE6A-0E87ED5872E1}" srcOrd="0" destOrd="0" presId="urn:microsoft.com/office/officeart/2005/8/layout/funnel1"/>
    <dgm:cxn modelId="{B8BB970E-0723-4754-9F30-A4F5BF07A83F}" type="presParOf" srcId="{71D789F4-D914-4B21-944B-3CB4987A2E52}" destId="{0F27DC05-54F1-4D58-9435-0A6ACEFE31A2}" srcOrd="1" destOrd="0" presId="urn:microsoft.com/office/officeart/2005/8/layout/funnel1"/>
    <dgm:cxn modelId="{4AC3AB86-F75E-45C1-8C32-6426B6E161AA}" type="presParOf" srcId="{71D789F4-D914-4B21-944B-3CB4987A2E52}" destId="{AAFB41A3-B1E7-4DC9-A11D-0002ADB65B68}" srcOrd="2" destOrd="0" presId="urn:microsoft.com/office/officeart/2005/8/layout/funnel1"/>
    <dgm:cxn modelId="{B89C44DC-CDAF-4AC9-B08B-0614134A7044}" type="presParOf" srcId="{71D789F4-D914-4B21-944B-3CB4987A2E52}" destId="{DF760F42-7465-4EE9-AEF1-A3645FE590F7}" srcOrd="3" destOrd="0" presId="urn:microsoft.com/office/officeart/2005/8/layout/funnel1"/>
    <dgm:cxn modelId="{ABD52F5A-4E71-4EC1-9611-F957AB55CCC4}" type="presParOf" srcId="{71D789F4-D914-4B21-944B-3CB4987A2E52}" destId="{C57F4645-1FD9-4427-AD6C-352878C360B6}" srcOrd="4" destOrd="0" presId="urn:microsoft.com/office/officeart/2005/8/layout/funnel1"/>
    <dgm:cxn modelId="{038577C8-631F-4F1E-A999-2D694215197A}" type="presParOf" srcId="{71D789F4-D914-4B21-944B-3CB4987A2E52}" destId="{66747CB8-B8CA-4388-A5C8-A335C7C77A66}" srcOrd="5" destOrd="0" presId="urn:microsoft.com/office/officeart/2005/8/layout/funnel1"/>
    <dgm:cxn modelId="{1DCAC5E5-7A35-4ABB-A68F-37F24C004D8F}" type="presParOf" srcId="{71D789F4-D914-4B21-944B-3CB4987A2E52}" destId="{76EF497E-DCE3-4DC0-9DD2-D038403D77AC}"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BE"/>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BE"/>
          </a:p>
        </p:txBody>
      </p:sp>
      <p:sp>
        <p:nvSpPr>
          <p:cNvPr id="4" name="Tijdelijke aanduiding voor datum 3"/>
          <p:cNvSpPr>
            <a:spLocks noGrp="1"/>
          </p:cNvSpPr>
          <p:nvPr>
            <p:ph type="dt" sz="half" idx="10"/>
          </p:nvPr>
        </p:nvSpPr>
        <p:spPr/>
        <p:txBody>
          <a:bodyPr/>
          <a:lstStyle/>
          <a:p>
            <a:fld id="{CF648DA0-E229-448B-A773-DCBA377B670C}" type="datetimeFigureOut">
              <a:rPr lang="nl-BE" smtClean="0"/>
              <a:t>31/03/2015</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4A46FE66-48B6-43E5-AB40-3633B968E65E}" type="slidenum">
              <a:rPr lang="nl-BE" smtClean="0"/>
              <a:t>‹nr.›</a:t>
            </a:fld>
            <a:endParaRPr lang="nl-BE"/>
          </a:p>
        </p:txBody>
      </p:sp>
    </p:spTree>
    <p:extLst>
      <p:ext uri="{BB962C8B-B14F-4D97-AF65-F5344CB8AC3E}">
        <p14:creationId xmlns:p14="http://schemas.microsoft.com/office/powerpoint/2010/main" val="3767323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CF648DA0-E229-448B-A773-DCBA377B670C}" type="datetimeFigureOut">
              <a:rPr lang="nl-BE" smtClean="0"/>
              <a:t>31/03/2015</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4A46FE66-48B6-43E5-AB40-3633B968E65E}" type="slidenum">
              <a:rPr lang="nl-BE" smtClean="0"/>
              <a:t>‹nr.›</a:t>
            </a:fld>
            <a:endParaRPr lang="nl-BE"/>
          </a:p>
        </p:txBody>
      </p:sp>
    </p:spTree>
    <p:extLst>
      <p:ext uri="{BB962C8B-B14F-4D97-AF65-F5344CB8AC3E}">
        <p14:creationId xmlns:p14="http://schemas.microsoft.com/office/powerpoint/2010/main" val="3621118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BE"/>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CF648DA0-E229-448B-A773-DCBA377B670C}" type="datetimeFigureOut">
              <a:rPr lang="nl-BE" smtClean="0"/>
              <a:t>31/03/2015</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4A46FE66-48B6-43E5-AB40-3633B968E65E}" type="slidenum">
              <a:rPr lang="nl-BE" smtClean="0"/>
              <a:t>‹nr.›</a:t>
            </a:fld>
            <a:endParaRPr lang="nl-BE"/>
          </a:p>
        </p:txBody>
      </p:sp>
    </p:spTree>
    <p:extLst>
      <p:ext uri="{BB962C8B-B14F-4D97-AF65-F5344CB8AC3E}">
        <p14:creationId xmlns:p14="http://schemas.microsoft.com/office/powerpoint/2010/main" val="2537282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CF648DA0-E229-448B-A773-DCBA377B670C}" type="datetimeFigureOut">
              <a:rPr lang="nl-BE" smtClean="0"/>
              <a:t>31/03/2015</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4A46FE66-48B6-43E5-AB40-3633B968E65E}" type="slidenum">
              <a:rPr lang="nl-BE" smtClean="0"/>
              <a:t>‹nr.›</a:t>
            </a:fld>
            <a:endParaRPr lang="nl-BE"/>
          </a:p>
        </p:txBody>
      </p:sp>
    </p:spTree>
    <p:extLst>
      <p:ext uri="{BB962C8B-B14F-4D97-AF65-F5344CB8AC3E}">
        <p14:creationId xmlns:p14="http://schemas.microsoft.com/office/powerpoint/2010/main" val="4117660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BE"/>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CF648DA0-E229-448B-A773-DCBA377B670C}" type="datetimeFigureOut">
              <a:rPr lang="nl-BE" smtClean="0"/>
              <a:t>31/03/2015</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4A46FE66-48B6-43E5-AB40-3633B968E65E}" type="slidenum">
              <a:rPr lang="nl-BE" smtClean="0"/>
              <a:t>‹nr.›</a:t>
            </a:fld>
            <a:endParaRPr lang="nl-BE"/>
          </a:p>
        </p:txBody>
      </p:sp>
    </p:spTree>
    <p:extLst>
      <p:ext uri="{BB962C8B-B14F-4D97-AF65-F5344CB8AC3E}">
        <p14:creationId xmlns:p14="http://schemas.microsoft.com/office/powerpoint/2010/main" val="1855686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datum 4"/>
          <p:cNvSpPr>
            <a:spLocks noGrp="1"/>
          </p:cNvSpPr>
          <p:nvPr>
            <p:ph type="dt" sz="half" idx="10"/>
          </p:nvPr>
        </p:nvSpPr>
        <p:spPr/>
        <p:txBody>
          <a:bodyPr/>
          <a:lstStyle/>
          <a:p>
            <a:fld id="{CF648DA0-E229-448B-A773-DCBA377B670C}" type="datetimeFigureOut">
              <a:rPr lang="nl-BE" smtClean="0"/>
              <a:t>31/03/2015</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4A46FE66-48B6-43E5-AB40-3633B968E65E}" type="slidenum">
              <a:rPr lang="nl-BE" smtClean="0"/>
              <a:t>‹nr.›</a:t>
            </a:fld>
            <a:endParaRPr lang="nl-BE"/>
          </a:p>
        </p:txBody>
      </p:sp>
    </p:spTree>
    <p:extLst>
      <p:ext uri="{BB962C8B-B14F-4D97-AF65-F5344CB8AC3E}">
        <p14:creationId xmlns:p14="http://schemas.microsoft.com/office/powerpoint/2010/main" val="2187583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BE"/>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7" name="Tijdelijke aanduiding voor datum 6"/>
          <p:cNvSpPr>
            <a:spLocks noGrp="1"/>
          </p:cNvSpPr>
          <p:nvPr>
            <p:ph type="dt" sz="half" idx="10"/>
          </p:nvPr>
        </p:nvSpPr>
        <p:spPr/>
        <p:txBody>
          <a:bodyPr/>
          <a:lstStyle/>
          <a:p>
            <a:fld id="{CF648DA0-E229-448B-A773-DCBA377B670C}" type="datetimeFigureOut">
              <a:rPr lang="nl-BE" smtClean="0"/>
              <a:t>31/03/2015</a:t>
            </a:fld>
            <a:endParaRPr lang="nl-BE"/>
          </a:p>
        </p:txBody>
      </p:sp>
      <p:sp>
        <p:nvSpPr>
          <p:cNvPr id="8" name="Tijdelijke aanduiding voor voettekst 7"/>
          <p:cNvSpPr>
            <a:spLocks noGrp="1"/>
          </p:cNvSpPr>
          <p:nvPr>
            <p:ph type="ftr" sz="quarter" idx="11"/>
          </p:nvPr>
        </p:nvSpPr>
        <p:spPr/>
        <p:txBody>
          <a:bodyPr/>
          <a:lstStyle/>
          <a:p>
            <a:endParaRPr lang="nl-BE"/>
          </a:p>
        </p:txBody>
      </p:sp>
      <p:sp>
        <p:nvSpPr>
          <p:cNvPr id="9" name="Tijdelijke aanduiding voor dianummer 8"/>
          <p:cNvSpPr>
            <a:spLocks noGrp="1"/>
          </p:cNvSpPr>
          <p:nvPr>
            <p:ph type="sldNum" sz="quarter" idx="12"/>
          </p:nvPr>
        </p:nvSpPr>
        <p:spPr/>
        <p:txBody>
          <a:bodyPr/>
          <a:lstStyle/>
          <a:p>
            <a:fld id="{4A46FE66-48B6-43E5-AB40-3633B968E65E}" type="slidenum">
              <a:rPr lang="nl-BE" smtClean="0"/>
              <a:t>‹nr.›</a:t>
            </a:fld>
            <a:endParaRPr lang="nl-BE"/>
          </a:p>
        </p:txBody>
      </p:sp>
    </p:spTree>
    <p:extLst>
      <p:ext uri="{BB962C8B-B14F-4D97-AF65-F5344CB8AC3E}">
        <p14:creationId xmlns:p14="http://schemas.microsoft.com/office/powerpoint/2010/main" val="2572637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datum 2"/>
          <p:cNvSpPr>
            <a:spLocks noGrp="1"/>
          </p:cNvSpPr>
          <p:nvPr>
            <p:ph type="dt" sz="half" idx="10"/>
          </p:nvPr>
        </p:nvSpPr>
        <p:spPr/>
        <p:txBody>
          <a:bodyPr/>
          <a:lstStyle/>
          <a:p>
            <a:fld id="{CF648DA0-E229-448B-A773-DCBA377B670C}" type="datetimeFigureOut">
              <a:rPr lang="nl-BE" smtClean="0"/>
              <a:t>31/03/2015</a:t>
            </a:fld>
            <a:endParaRPr lang="nl-BE"/>
          </a:p>
        </p:txBody>
      </p:sp>
      <p:sp>
        <p:nvSpPr>
          <p:cNvPr id="4" name="Tijdelijke aanduiding voor voettekst 3"/>
          <p:cNvSpPr>
            <a:spLocks noGrp="1"/>
          </p:cNvSpPr>
          <p:nvPr>
            <p:ph type="ftr" sz="quarter" idx="11"/>
          </p:nvPr>
        </p:nvSpPr>
        <p:spPr/>
        <p:txBody>
          <a:bodyPr/>
          <a:lstStyle/>
          <a:p>
            <a:endParaRPr lang="nl-BE"/>
          </a:p>
        </p:txBody>
      </p:sp>
      <p:sp>
        <p:nvSpPr>
          <p:cNvPr id="5" name="Tijdelijke aanduiding voor dianummer 4"/>
          <p:cNvSpPr>
            <a:spLocks noGrp="1"/>
          </p:cNvSpPr>
          <p:nvPr>
            <p:ph type="sldNum" sz="quarter" idx="12"/>
          </p:nvPr>
        </p:nvSpPr>
        <p:spPr/>
        <p:txBody>
          <a:bodyPr/>
          <a:lstStyle/>
          <a:p>
            <a:fld id="{4A46FE66-48B6-43E5-AB40-3633B968E65E}" type="slidenum">
              <a:rPr lang="nl-BE" smtClean="0"/>
              <a:t>‹nr.›</a:t>
            </a:fld>
            <a:endParaRPr lang="nl-BE"/>
          </a:p>
        </p:txBody>
      </p:sp>
    </p:spTree>
    <p:extLst>
      <p:ext uri="{BB962C8B-B14F-4D97-AF65-F5344CB8AC3E}">
        <p14:creationId xmlns:p14="http://schemas.microsoft.com/office/powerpoint/2010/main" val="3725095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F648DA0-E229-448B-A773-DCBA377B670C}" type="datetimeFigureOut">
              <a:rPr lang="nl-BE" smtClean="0"/>
              <a:t>31/03/2015</a:t>
            </a:fld>
            <a:endParaRPr lang="nl-BE"/>
          </a:p>
        </p:txBody>
      </p:sp>
      <p:sp>
        <p:nvSpPr>
          <p:cNvPr id="3" name="Tijdelijke aanduiding voor voettekst 2"/>
          <p:cNvSpPr>
            <a:spLocks noGrp="1"/>
          </p:cNvSpPr>
          <p:nvPr>
            <p:ph type="ftr" sz="quarter" idx="11"/>
          </p:nvPr>
        </p:nvSpPr>
        <p:spPr/>
        <p:txBody>
          <a:bodyPr/>
          <a:lstStyle/>
          <a:p>
            <a:endParaRPr lang="nl-BE"/>
          </a:p>
        </p:txBody>
      </p:sp>
      <p:sp>
        <p:nvSpPr>
          <p:cNvPr id="4" name="Tijdelijke aanduiding voor dianummer 3"/>
          <p:cNvSpPr>
            <a:spLocks noGrp="1"/>
          </p:cNvSpPr>
          <p:nvPr>
            <p:ph type="sldNum" sz="quarter" idx="12"/>
          </p:nvPr>
        </p:nvSpPr>
        <p:spPr/>
        <p:txBody>
          <a:bodyPr/>
          <a:lstStyle/>
          <a:p>
            <a:fld id="{4A46FE66-48B6-43E5-AB40-3633B968E65E}" type="slidenum">
              <a:rPr lang="nl-BE" smtClean="0"/>
              <a:t>‹nr.›</a:t>
            </a:fld>
            <a:endParaRPr lang="nl-BE"/>
          </a:p>
        </p:txBody>
      </p:sp>
    </p:spTree>
    <p:extLst>
      <p:ext uri="{BB962C8B-B14F-4D97-AF65-F5344CB8AC3E}">
        <p14:creationId xmlns:p14="http://schemas.microsoft.com/office/powerpoint/2010/main" val="2806747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BE"/>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CF648DA0-E229-448B-A773-DCBA377B670C}" type="datetimeFigureOut">
              <a:rPr lang="nl-BE" smtClean="0"/>
              <a:t>31/03/2015</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4A46FE66-48B6-43E5-AB40-3633B968E65E}" type="slidenum">
              <a:rPr lang="nl-BE" smtClean="0"/>
              <a:t>‹nr.›</a:t>
            </a:fld>
            <a:endParaRPr lang="nl-BE"/>
          </a:p>
        </p:txBody>
      </p:sp>
    </p:spTree>
    <p:extLst>
      <p:ext uri="{BB962C8B-B14F-4D97-AF65-F5344CB8AC3E}">
        <p14:creationId xmlns:p14="http://schemas.microsoft.com/office/powerpoint/2010/main" val="2772003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BE"/>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CF648DA0-E229-448B-A773-DCBA377B670C}" type="datetimeFigureOut">
              <a:rPr lang="nl-BE" smtClean="0"/>
              <a:t>31/03/2015</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4A46FE66-48B6-43E5-AB40-3633B968E65E}" type="slidenum">
              <a:rPr lang="nl-BE" smtClean="0"/>
              <a:t>‹nr.›</a:t>
            </a:fld>
            <a:endParaRPr lang="nl-BE"/>
          </a:p>
        </p:txBody>
      </p:sp>
    </p:spTree>
    <p:extLst>
      <p:ext uri="{BB962C8B-B14F-4D97-AF65-F5344CB8AC3E}">
        <p14:creationId xmlns:p14="http://schemas.microsoft.com/office/powerpoint/2010/main" val="2640424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BE"/>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648DA0-E229-448B-A773-DCBA377B670C}" type="datetimeFigureOut">
              <a:rPr lang="nl-BE" smtClean="0"/>
              <a:t>31/03/2015</a:t>
            </a:fld>
            <a:endParaRPr lang="nl-BE"/>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46FE66-48B6-43E5-AB40-3633B968E65E}" type="slidenum">
              <a:rPr lang="nl-BE" smtClean="0"/>
              <a:t>‹nr.›</a:t>
            </a:fld>
            <a:endParaRPr lang="nl-BE"/>
          </a:p>
        </p:txBody>
      </p:sp>
    </p:spTree>
    <p:extLst>
      <p:ext uri="{BB962C8B-B14F-4D97-AF65-F5344CB8AC3E}">
        <p14:creationId xmlns:p14="http://schemas.microsoft.com/office/powerpoint/2010/main" val="852788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smtClean="0"/>
              <a:t>Basisonderwijs voor kinderen in </a:t>
            </a:r>
            <a:r>
              <a:rPr lang="nl-BE" dirty="0" err="1" smtClean="0"/>
              <a:t>kansarmoede</a:t>
            </a:r>
            <a:endParaRPr lang="nl-BE" dirty="0"/>
          </a:p>
        </p:txBody>
      </p:sp>
      <p:sp>
        <p:nvSpPr>
          <p:cNvPr id="3" name="Ondertitel 2"/>
          <p:cNvSpPr>
            <a:spLocks noGrp="1"/>
          </p:cNvSpPr>
          <p:nvPr>
            <p:ph type="subTitle" idx="1"/>
          </p:nvPr>
        </p:nvSpPr>
        <p:spPr>
          <a:xfrm>
            <a:off x="1524000" y="4218316"/>
            <a:ext cx="9144000" cy="1039483"/>
          </a:xfrm>
        </p:spPr>
        <p:txBody>
          <a:bodyPr/>
          <a:lstStyle/>
          <a:p>
            <a:endParaRPr lang="nl-BE" dirty="0" smtClean="0"/>
          </a:p>
          <a:p>
            <a:r>
              <a:rPr lang="nl-BE" dirty="0" smtClean="0"/>
              <a:t>Albert Janssens</a:t>
            </a:r>
            <a:endParaRPr lang="nl-BE" dirty="0"/>
          </a:p>
        </p:txBody>
      </p:sp>
    </p:spTree>
    <p:extLst>
      <p:ext uri="{BB962C8B-B14F-4D97-AF65-F5344CB8AC3E}">
        <p14:creationId xmlns:p14="http://schemas.microsoft.com/office/powerpoint/2010/main" val="46325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524000" y="1"/>
            <a:ext cx="9144000" cy="4524315"/>
          </a:xfrm>
          <a:prstGeom prst="rect">
            <a:avLst/>
          </a:prstGeom>
        </p:spPr>
        <p:txBody>
          <a:bodyPr wrap="square">
            <a:spAutoFit/>
          </a:bodyPr>
          <a:lstStyle/>
          <a:p>
            <a:pPr algn="ctr"/>
            <a:r>
              <a:rPr lang="nl-BE" sz="4800" dirty="0"/>
              <a:t>Ik ben heel zelfbepalend, nu nog. Ik ga mijn leven niet aan een ander geven. Daardoor heb ik wel een heel eenzame positie. Ik ga niet in verbinding. Dat heb ik geleerd om te overleven</a:t>
            </a:r>
          </a:p>
        </p:txBody>
      </p:sp>
    </p:spTree>
    <p:extLst>
      <p:ext uri="{BB962C8B-B14F-4D97-AF65-F5344CB8AC3E}">
        <p14:creationId xmlns:p14="http://schemas.microsoft.com/office/powerpoint/2010/main" val="972856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524000" y="0"/>
            <a:ext cx="9144000" cy="7540526"/>
          </a:xfrm>
          <a:prstGeom prst="rect">
            <a:avLst/>
          </a:prstGeom>
        </p:spPr>
        <p:txBody>
          <a:bodyPr wrap="square">
            <a:spAutoFit/>
          </a:bodyPr>
          <a:lstStyle/>
          <a:p>
            <a:pPr algn="ctr"/>
            <a:r>
              <a:rPr lang="nl-BE" sz="4400" dirty="0"/>
              <a:t>De juf van het vijfde herinner ik me nog goed. </a:t>
            </a:r>
          </a:p>
          <a:p>
            <a:pPr algn="ctr"/>
            <a:r>
              <a:rPr lang="nl-BE" sz="4400" dirty="0"/>
              <a:t>Ze stond ook gepassioneerd voor de klas, vertelde altijd heel erg boeiend. Ze gaf niet alleen theoretische lessen, maar ging met ons op stap. En daarover liet ze ons rekenen en lezen en schrijven. De juf noemde me slim en benutte mijn kwaliteiten. Ze liet me ook doen wat ik goed kon. </a:t>
            </a:r>
            <a:br>
              <a:rPr lang="nl-BE" sz="4400" dirty="0"/>
            </a:br>
            <a:endParaRPr lang="nl-BE" sz="4400" dirty="0"/>
          </a:p>
        </p:txBody>
      </p:sp>
    </p:spTree>
    <p:extLst>
      <p:ext uri="{BB962C8B-B14F-4D97-AF65-F5344CB8AC3E}">
        <p14:creationId xmlns:p14="http://schemas.microsoft.com/office/powerpoint/2010/main" val="3913268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524000" y="0"/>
            <a:ext cx="9144000" cy="3046988"/>
          </a:xfrm>
          <a:prstGeom prst="rect">
            <a:avLst/>
          </a:prstGeom>
        </p:spPr>
        <p:txBody>
          <a:bodyPr wrap="square">
            <a:spAutoFit/>
          </a:bodyPr>
          <a:lstStyle/>
          <a:p>
            <a:pPr algn="ctr"/>
            <a:r>
              <a:rPr lang="nl-BE" sz="4800" dirty="0"/>
              <a:t>Ik had duidelijke regels en structuur nodig. Dat gaf deze juf me. Als het nodig was, strafte ze ook, maar ze was ook dan rechtvaardig. </a:t>
            </a:r>
          </a:p>
        </p:txBody>
      </p:sp>
    </p:spTree>
    <p:extLst>
      <p:ext uri="{BB962C8B-B14F-4D97-AF65-F5344CB8AC3E}">
        <p14:creationId xmlns:p14="http://schemas.microsoft.com/office/powerpoint/2010/main" val="370670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524000" y="1"/>
            <a:ext cx="9144000" cy="4524315"/>
          </a:xfrm>
          <a:prstGeom prst="rect">
            <a:avLst/>
          </a:prstGeom>
        </p:spPr>
        <p:txBody>
          <a:bodyPr wrap="square">
            <a:spAutoFit/>
          </a:bodyPr>
          <a:lstStyle/>
          <a:p>
            <a:pPr algn="ctr"/>
            <a:r>
              <a:rPr lang="nl-BE" sz="4800" dirty="0"/>
              <a:t>Leerkrachten willen veel te vlug resultaat zien van hun inspanningen. Als dat niet onmiddellijk gebeurt, dan haken ze af. Zo werkt het niet. Het heeft veel meer tijd nodig.</a:t>
            </a:r>
          </a:p>
        </p:txBody>
      </p:sp>
    </p:spTree>
    <p:extLst>
      <p:ext uri="{BB962C8B-B14F-4D97-AF65-F5344CB8AC3E}">
        <p14:creationId xmlns:p14="http://schemas.microsoft.com/office/powerpoint/2010/main" val="3094728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94891" y="63620"/>
            <a:ext cx="12033849" cy="5632311"/>
          </a:xfrm>
          <a:prstGeom prst="rect">
            <a:avLst/>
          </a:prstGeom>
        </p:spPr>
        <p:txBody>
          <a:bodyPr wrap="square">
            <a:spAutoFit/>
          </a:bodyPr>
          <a:lstStyle/>
          <a:p>
            <a:pPr algn="ctr"/>
            <a:r>
              <a:rPr lang="nl-NL" sz="4000" dirty="0"/>
              <a:t>Ge moest eens weten hoe moeilijk het is om op elk moment van de dag "het juiste masker of gezicht" op te zetten, en die koffer alle dagen meesleuren is </a:t>
            </a:r>
            <a:r>
              <a:rPr lang="nl-NL" sz="4000" dirty="0" err="1"/>
              <a:t>zeeeer</a:t>
            </a:r>
            <a:r>
              <a:rPr lang="nl-NL" sz="4000" dirty="0"/>
              <a:t> vermoeiend... en dat enkel om erkend, gezien, gevoeld, geliefd te worden, een plaats te hebben,......,  er mogen zijn wie je bent is geen optie, dat heb je onnoemelijk vaak ervaren door de vele vernederingen, uitsluitingen,  geweld door volwassenen met wie je omgaat. </a:t>
            </a:r>
            <a:endParaRPr lang="nl-BE" sz="4000" dirty="0"/>
          </a:p>
        </p:txBody>
      </p:sp>
    </p:spTree>
    <p:extLst>
      <p:ext uri="{BB962C8B-B14F-4D97-AF65-F5344CB8AC3E}">
        <p14:creationId xmlns:p14="http://schemas.microsoft.com/office/powerpoint/2010/main" val="3068418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524000" y="1"/>
            <a:ext cx="9144000" cy="6001643"/>
          </a:xfrm>
          <a:prstGeom prst="rect">
            <a:avLst/>
          </a:prstGeom>
        </p:spPr>
        <p:txBody>
          <a:bodyPr wrap="square">
            <a:spAutoFit/>
          </a:bodyPr>
          <a:lstStyle/>
          <a:p>
            <a:pPr algn="ctr"/>
            <a:r>
              <a:rPr lang="nl-BE" sz="4800" dirty="0"/>
              <a:t>Ik zou voor mijn </a:t>
            </a:r>
            <a:r>
              <a:rPr lang="nl-BE" sz="4800" dirty="0" smtClean="0"/>
              <a:t>kinderen </a:t>
            </a:r>
            <a:r>
              <a:rPr lang="nl-BE" sz="4800" dirty="0"/>
              <a:t>een school willen waar ze een eigen mening mogen hebben en dat leerkrachten die mening laten bestaan, zonder eraan te prutsen, zonder te zeggen dat wat wij denken niet kan. Het gaat niet over goed of slecht.</a:t>
            </a:r>
          </a:p>
        </p:txBody>
      </p:sp>
    </p:spTree>
    <p:extLst>
      <p:ext uri="{BB962C8B-B14F-4D97-AF65-F5344CB8AC3E}">
        <p14:creationId xmlns:p14="http://schemas.microsoft.com/office/powerpoint/2010/main" val="827579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524000" y="1"/>
            <a:ext cx="9144000" cy="6186309"/>
          </a:xfrm>
          <a:prstGeom prst="rect">
            <a:avLst/>
          </a:prstGeom>
        </p:spPr>
        <p:txBody>
          <a:bodyPr wrap="square">
            <a:spAutoFit/>
          </a:bodyPr>
          <a:lstStyle/>
          <a:p>
            <a:pPr algn="ctr"/>
            <a:r>
              <a:rPr lang="nl-BE" sz="4400" dirty="0"/>
              <a:t>Leerkrachten vragen zich af hoe ze dat kunnen sturen, want ze willen alles sturen hé. Maar ze moeten niet zo angstig zijn van die ‘andere’ </a:t>
            </a:r>
            <a:r>
              <a:rPr lang="nl-BE" sz="4400" dirty="0" smtClean="0"/>
              <a:t>kinderen. </a:t>
            </a:r>
            <a:r>
              <a:rPr lang="nl-BE" sz="4400" dirty="0"/>
              <a:t>Angst zorgt immers voor leerkrachten die probleemgedrag uitlokken omdat ze in (on)macht beginnen te gaan. Dan verliezen </a:t>
            </a:r>
            <a:r>
              <a:rPr lang="nl-BE" sz="4400" dirty="0" smtClean="0"/>
              <a:t>het kinderen </a:t>
            </a:r>
            <a:r>
              <a:rPr lang="nl-BE" sz="4400" dirty="0"/>
              <a:t>respect voor hun leerkrachten.</a:t>
            </a:r>
          </a:p>
        </p:txBody>
      </p:sp>
    </p:spTree>
    <p:extLst>
      <p:ext uri="{BB962C8B-B14F-4D97-AF65-F5344CB8AC3E}">
        <p14:creationId xmlns:p14="http://schemas.microsoft.com/office/powerpoint/2010/main" val="1908371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524000" y="1412776"/>
            <a:ext cx="9144000" cy="1938992"/>
          </a:xfrm>
          <a:prstGeom prst="rect">
            <a:avLst/>
          </a:prstGeom>
        </p:spPr>
        <p:txBody>
          <a:bodyPr wrap="square">
            <a:spAutoFit/>
          </a:bodyPr>
          <a:lstStyle/>
          <a:p>
            <a:pPr algn="ctr"/>
            <a:r>
              <a:rPr lang="nl-BE" sz="6000" dirty="0"/>
              <a:t>Een aantal oude en nieuwere kaders…</a:t>
            </a:r>
          </a:p>
        </p:txBody>
      </p:sp>
    </p:spTree>
    <p:extLst>
      <p:ext uri="{BB962C8B-B14F-4D97-AF65-F5344CB8AC3E}">
        <p14:creationId xmlns:p14="http://schemas.microsoft.com/office/powerpoint/2010/main" val="3268266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700" dirty="0"/>
              <a:t>Kader 1: GLOOT</a:t>
            </a:r>
          </a:p>
        </p:txBody>
      </p:sp>
      <p:sp>
        <p:nvSpPr>
          <p:cNvPr id="4" name="Tijdelijke aanduiding voor tekst 3"/>
          <p:cNvSpPr>
            <a:spLocks noGrp="1"/>
          </p:cNvSpPr>
          <p:nvPr>
            <p:ph type="body" sz="half" idx="2"/>
          </p:nvPr>
        </p:nvSpPr>
        <p:spPr/>
        <p:txBody>
          <a:bodyPr>
            <a:normAutofit/>
          </a:bodyPr>
          <a:lstStyle/>
          <a:p>
            <a:endParaRPr lang="nl-BE" sz="1800" dirty="0"/>
          </a:p>
          <a:p>
            <a:r>
              <a:rPr lang="nl-BE" sz="1800" dirty="0"/>
              <a:t>In het GLOOT-model onderzoekt Luk Koning 4 elementen die het gedrag van </a:t>
            </a:r>
            <a:r>
              <a:rPr lang="nl-BE" sz="1800" dirty="0" smtClean="0"/>
              <a:t>kinderen </a:t>
            </a:r>
            <a:r>
              <a:rPr lang="nl-BE" sz="1800" dirty="0"/>
              <a:t>beïnvloeden… </a:t>
            </a:r>
          </a:p>
          <a:p>
            <a:endParaRPr lang="nl-BE" sz="1800" dirty="0"/>
          </a:p>
          <a:p>
            <a:endParaRPr lang="nl-BE" sz="1800" dirty="0"/>
          </a:p>
        </p:txBody>
      </p:sp>
      <p:pic>
        <p:nvPicPr>
          <p:cNvPr id="5122" name="Picture 2" descr="D:\Albert\Pictures\GLOOT\Scannen.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348288" y="1113551"/>
            <a:ext cx="4176713" cy="39615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2247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5266137" cy="1199072"/>
          </a:xfrm>
        </p:spPr>
        <p:txBody>
          <a:bodyPr>
            <a:noAutofit/>
          </a:bodyPr>
          <a:lstStyle/>
          <a:p>
            <a:pPr algn="ctr"/>
            <a:r>
              <a:rPr lang="nl-BE" dirty="0"/>
              <a:t>De weerhouden thema’s</a:t>
            </a:r>
          </a:p>
        </p:txBody>
      </p:sp>
      <p:sp>
        <p:nvSpPr>
          <p:cNvPr id="3" name="Tijdelijke aanduiding voor inhoud 2"/>
          <p:cNvSpPr>
            <a:spLocks noGrp="1"/>
          </p:cNvSpPr>
          <p:nvPr>
            <p:ph idx="1"/>
          </p:nvPr>
        </p:nvSpPr>
        <p:spPr/>
        <p:txBody>
          <a:bodyPr/>
          <a:lstStyle/>
          <a:p>
            <a:endParaRPr lang="nl-BE" dirty="0"/>
          </a:p>
        </p:txBody>
      </p:sp>
      <p:sp>
        <p:nvSpPr>
          <p:cNvPr id="4" name="Tijdelijke aanduiding voor tekst 3"/>
          <p:cNvSpPr>
            <a:spLocks noGrp="1"/>
          </p:cNvSpPr>
          <p:nvPr>
            <p:ph type="body" sz="half" idx="2"/>
          </p:nvPr>
        </p:nvSpPr>
        <p:spPr>
          <a:xfrm>
            <a:off x="0" y="1933576"/>
            <a:ext cx="5339916" cy="4067175"/>
          </a:xfrm>
        </p:spPr>
        <p:txBody>
          <a:bodyPr>
            <a:noAutofit/>
          </a:bodyPr>
          <a:lstStyle/>
          <a:p>
            <a:pPr marL="385763" indent="-385763">
              <a:buAutoNum type="arabicPeriod"/>
            </a:pPr>
            <a:r>
              <a:rPr lang="nl-BE" sz="2400" dirty="0"/>
              <a:t>Stress</a:t>
            </a:r>
          </a:p>
          <a:p>
            <a:pPr marL="385763" indent="-385763">
              <a:buAutoNum type="arabicPeriod"/>
            </a:pPr>
            <a:r>
              <a:rPr lang="nl-BE" sz="2400" dirty="0"/>
              <a:t>Persoonlijke identiteitsontwikkeling</a:t>
            </a:r>
          </a:p>
          <a:p>
            <a:pPr marL="385763" indent="-385763">
              <a:buAutoNum type="arabicPeriod"/>
            </a:pPr>
            <a:r>
              <a:rPr lang="nl-BE" sz="2400" dirty="0"/>
              <a:t>Zelfbeeld / zelfvertrouwen</a:t>
            </a:r>
          </a:p>
          <a:p>
            <a:pPr marL="385763" indent="-385763">
              <a:buAutoNum type="arabicPeriod"/>
            </a:pPr>
            <a:r>
              <a:rPr lang="nl-BE" sz="2400" dirty="0"/>
              <a:t>Hechting</a:t>
            </a:r>
          </a:p>
          <a:p>
            <a:pPr marL="385763" indent="-385763">
              <a:buAutoNum type="arabicPeriod"/>
            </a:pPr>
            <a:r>
              <a:rPr lang="nl-BE" sz="2400" dirty="0"/>
              <a:t>Basisbehoeften</a:t>
            </a:r>
          </a:p>
          <a:p>
            <a:pPr marL="385763" indent="-385763">
              <a:buAutoNum type="arabicPeriod"/>
            </a:pPr>
            <a:r>
              <a:rPr lang="nl-BE" sz="2400" dirty="0"/>
              <a:t>Cognitieve dysfuncties</a:t>
            </a:r>
          </a:p>
          <a:p>
            <a:pPr marL="385763" indent="-385763">
              <a:buAutoNum type="arabicPeriod"/>
            </a:pPr>
            <a:r>
              <a:rPr lang="nl-BE" sz="2400" dirty="0"/>
              <a:t>Taalachterstand</a:t>
            </a:r>
          </a:p>
          <a:p>
            <a:pPr marL="385763" indent="-385763">
              <a:buAutoNum type="arabicPeriod"/>
            </a:pPr>
            <a:r>
              <a:rPr lang="nl-BE" sz="2400" dirty="0"/>
              <a:t>Communicatie</a:t>
            </a:r>
          </a:p>
          <a:p>
            <a:pPr marL="385763" indent="-385763">
              <a:buAutoNum type="arabicPeriod"/>
            </a:pPr>
            <a:r>
              <a:rPr lang="nl-BE" sz="2400" dirty="0"/>
              <a:t>Invloed van de cultuur op de socio-emotionele ontwikkeling</a:t>
            </a:r>
          </a:p>
        </p:txBody>
      </p:sp>
    </p:spTree>
    <p:extLst>
      <p:ext uri="{BB962C8B-B14F-4D97-AF65-F5344CB8AC3E}">
        <p14:creationId xmlns:p14="http://schemas.microsoft.com/office/powerpoint/2010/main" val="1714633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24001" y="273050"/>
            <a:ext cx="3635895" cy="563662"/>
          </a:xfrm>
        </p:spPr>
        <p:txBody>
          <a:bodyPr>
            <a:noAutofit/>
          </a:bodyPr>
          <a:lstStyle/>
          <a:p>
            <a:r>
              <a:rPr lang="nl-BE" sz="4400" dirty="0"/>
              <a:t>werkmethode</a:t>
            </a:r>
          </a:p>
        </p:txBody>
      </p:sp>
      <p:sp>
        <p:nvSpPr>
          <p:cNvPr id="3" name="Tijdelijke aanduiding voor inhoud 2"/>
          <p:cNvSpPr>
            <a:spLocks noGrp="1"/>
          </p:cNvSpPr>
          <p:nvPr>
            <p:ph idx="1"/>
          </p:nvPr>
        </p:nvSpPr>
        <p:spPr/>
        <p:txBody>
          <a:bodyPr/>
          <a:lstStyle/>
          <a:p>
            <a:endParaRPr lang="nl-BE" dirty="0"/>
          </a:p>
        </p:txBody>
      </p:sp>
      <p:sp>
        <p:nvSpPr>
          <p:cNvPr id="4" name="Tijdelijke aanduiding voor tekst 3"/>
          <p:cNvSpPr>
            <a:spLocks noGrp="1"/>
          </p:cNvSpPr>
          <p:nvPr>
            <p:ph type="body" sz="half" idx="2"/>
          </p:nvPr>
        </p:nvSpPr>
        <p:spPr>
          <a:xfrm>
            <a:off x="1524001" y="1435101"/>
            <a:ext cx="3465513" cy="4691063"/>
          </a:xfrm>
        </p:spPr>
        <p:txBody>
          <a:bodyPr>
            <a:normAutofit/>
          </a:bodyPr>
          <a:lstStyle/>
          <a:p>
            <a:pPr marL="514350" indent="-514350">
              <a:buAutoNum type="arabicPeriod"/>
            </a:pPr>
            <a:r>
              <a:rPr lang="nl-BE" sz="2400" dirty="0"/>
              <a:t>Bevraging leerkrachten</a:t>
            </a:r>
          </a:p>
          <a:p>
            <a:pPr marL="514350" indent="-514350">
              <a:buAutoNum type="arabicPeriod"/>
            </a:pPr>
            <a:r>
              <a:rPr lang="nl-BE" sz="2400" dirty="0"/>
              <a:t>Getuigenissen ervaringsdeskundigen in de armoede en de sociale </a:t>
            </a:r>
            <a:r>
              <a:rPr lang="nl-BE" sz="2400" dirty="0" smtClean="0"/>
              <a:t>uitsluiting</a:t>
            </a:r>
            <a:endParaRPr lang="nl-BE" sz="2400" dirty="0"/>
          </a:p>
          <a:p>
            <a:pPr marL="514350" indent="-514350">
              <a:buAutoNum type="arabicPeriod"/>
            </a:pPr>
            <a:r>
              <a:rPr lang="nl-BE" sz="2400" dirty="0"/>
              <a:t>Synthese van thema’s</a:t>
            </a:r>
          </a:p>
          <a:p>
            <a:pPr marL="514350" indent="-514350">
              <a:buAutoNum type="arabicPeriod"/>
            </a:pPr>
            <a:r>
              <a:rPr lang="nl-BE" sz="2400" dirty="0"/>
              <a:t>Theorie van de belangrijkste thema’s</a:t>
            </a:r>
          </a:p>
          <a:p>
            <a:pPr marL="514350" indent="-514350">
              <a:buAutoNum type="arabicPeriod"/>
            </a:pPr>
            <a:r>
              <a:rPr lang="nl-BE" sz="2400" dirty="0"/>
              <a:t>Tips voor basisonderwijs</a:t>
            </a:r>
          </a:p>
        </p:txBody>
      </p:sp>
    </p:spTree>
    <p:extLst>
      <p:ext uri="{BB962C8B-B14F-4D97-AF65-F5344CB8AC3E}">
        <p14:creationId xmlns:p14="http://schemas.microsoft.com/office/powerpoint/2010/main" val="21975419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24000" y="274638"/>
            <a:ext cx="8686800" cy="2146250"/>
          </a:xfrm>
        </p:spPr>
        <p:txBody>
          <a:bodyPr>
            <a:noAutofit/>
          </a:bodyPr>
          <a:lstStyle/>
          <a:p>
            <a:r>
              <a:rPr lang="nl-BE" sz="2800" dirty="0" smtClean="0"/>
              <a:t>kinderen </a:t>
            </a:r>
            <a:r>
              <a:rPr lang="nl-BE" sz="2800" dirty="0"/>
              <a:t>komen naar school om te leren. Maar… Wat is dat: leren?</a:t>
            </a:r>
          </a:p>
        </p:txBody>
      </p:sp>
      <p:sp>
        <p:nvSpPr>
          <p:cNvPr id="3" name="Tijdelijke aanduiding voor inhoud 2"/>
          <p:cNvSpPr>
            <a:spLocks noGrp="1"/>
          </p:cNvSpPr>
          <p:nvPr>
            <p:ph idx="1"/>
          </p:nvPr>
        </p:nvSpPr>
        <p:spPr/>
        <p:txBody>
          <a:bodyPr/>
          <a:lstStyle/>
          <a:p>
            <a:endParaRPr lang="nl-BE"/>
          </a:p>
        </p:txBody>
      </p:sp>
    </p:spTree>
    <p:extLst>
      <p:ext uri="{BB962C8B-B14F-4D97-AF65-F5344CB8AC3E}">
        <p14:creationId xmlns:p14="http://schemas.microsoft.com/office/powerpoint/2010/main" val="2710285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24000" y="1772816"/>
            <a:ext cx="9144000" cy="352451"/>
          </a:xfrm>
        </p:spPr>
        <p:txBody>
          <a:bodyPr>
            <a:normAutofit fontScale="90000"/>
          </a:bodyPr>
          <a:lstStyle/>
          <a:p>
            <a:r>
              <a:rPr lang="nl-BE" dirty="0" smtClean="0"/>
              <a:t>Leren </a:t>
            </a:r>
            <a:r>
              <a:rPr lang="nl-BE" dirty="0"/>
              <a:t>is het bewust verwerven van kennis, vaardigheden en attitudes die als doel hebben later op zo zelfstandig mogelijke wijze in het leven te kunnen staan en dit binnen een bepaalde cultuur.</a:t>
            </a:r>
            <a:br>
              <a:rPr lang="nl-BE" dirty="0"/>
            </a:br>
            <a:r>
              <a:rPr lang="nl-BE" dirty="0"/>
              <a:t> </a:t>
            </a:r>
          </a:p>
        </p:txBody>
      </p:sp>
      <p:sp>
        <p:nvSpPr>
          <p:cNvPr id="3" name="Tijdelijke aanduiding voor inhoud 2"/>
          <p:cNvSpPr>
            <a:spLocks noGrp="1"/>
          </p:cNvSpPr>
          <p:nvPr>
            <p:ph idx="1"/>
          </p:nvPr>
        </p:nvSpPr>
        <p:spPr/>
        <p:txBody>
          <a:bodyPr/>
          <a:lstStyle/>
          <a:p>
            <a:endParaRPr lang="nl-BE"/>
          </a:p>
        </p:txBody>
      </p:sp>
    </p:spTree>
    <p:extLst>
      <p:ext uri="{BB962C8B-B14F-4D97-AF65-F5344CB8AC3E}">
        <p14:creationId xmlns:p14="http://schemas.microsoft.com/office/powerpoint/2010/main" val="442053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Problemen bij het leren…</a:t>
            </a:r>
            <a:endParaRPr lang="nl-BE" dirty="0"/>
          </a:p>
        </p:txBody>
      </p:sp>
      <p:sp>
        <p:nvSpPr>
          <p:cNvPr id="3" name="Tijdelijke aanduiding voor inhoud 2"/>
          <p:cNvSpPr>
            <a:spLocks noGrp="1"/>
          </p:cNvSpPr>
          <p:nvPr>
            <p:ph idx="1"/>
          </p:nvPr>
        </p:nvSpPr>
        <p:spPr/>
        <p:txBody>
          <a:bodyPr>
            <a:noAutofit/>
          </a:bodyPr>
          <a:lstStyle/>
          <a:p>
            <a:r>
              <a:rPr lang="nl-BE" sz="4400" dirty="0" smtClean="0"/>
              <a:t>Kinderen die leerproblemen hebben omwille van aanleg, stoornissen of handicap (</a:t>
            </a:r>
            <a:r>
              <a:rPr lang="nl-BE" sz="4400" dirty="0" err="1" smtClean="0"/>
              <a:t>nature</a:t>
            </a:r>
            <a:r>
              <a:rPr lang="nl-BE" sz="4400" dirty="0" smtClean="0"/>
              <a:t>)</a:t>
            </a:r>
          </a:p>
          <a:p>
            <a:endParaRPr lang="nl-BE" sz="4400" dirty="0"/>
          </a:p>
          <a:p>
            <a:r>
              <a:rPr lang="nl-BE" sz="4400" dirty="0" smtClean="0"/>
              <a:t>Kinderen die problemen hebben omwille van de omgeving waarbinnen ze opgroeien. (</a:t>
            </a:r>
            <a:r>
              <a:rPr lang="nl-BE" sz="4400" dirty="0" err="1" smtClean="0"/>
              <a:t>nurture</a:t>
            </a:r>
            <a:r>
              <a:rPr lang="nl-BE" sz="4400" dirty="0" smtClean="0"/>
              <a:t>)</a:t>
            </a:r>
          </a:p>
          <a:p>
            <a:pPr marL="0" indent="0">
              <a:buNone/>
            </a:pPr>
            <a:endParaRPr lang="nl-BE" sz="4400" dirty="0"/>
          </a:p>
        </p:txBody>
      </p:sp>
    </p:spTree>
    <p:extLst>
      <p:ext uri="{BB962C8B-B14F-4D97-AF65-F5344CB8AC3E}">
        <p14:creationId xmlns:p14="http://schemas.microsoft.com/office/powerpoint/2010/main" val="6460647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BE" dirty="0"/>
              <a:t>Kinderen die problemen hebben omwille van de omgeving waarbinnen ze opgroeien. (</a:t>
            </a:r>
            <a:r>
              <a:rPr lang="nl-BE" dirty="0" err="1"/>
              <a:t>nurture</a:t>
            </a:r>
            <a:r>
              <a:rPr lang="nl-BE" dirty="0"/>
              <a:t>)</a:t>
            </a:r>
            <a:br>
              <a:rPr lang="nl-BE" dirty="0"/>
            </a:br>
            <a:endParaRPr lang="nl-BE" dirty="0"/>
          </a:p>
        </p:txBody>
      </p:sp>
      <p:sp>
        <p:nvSpPr>
          <p:cNvPr id="3" name="Tijdelijke aanduiding voor inhoud 2"/>
          <p:cNvSpPr>
            <a:spLocks noGrp="1"/>
          </p:cNvSpPr>
          <p:nvPr>
            <p:ph idx="1"/>
          </p:nvPr>
        </p:nvSpPr>
        <p:spPr>
          <a:xfrm>
            <a:off x="838200" y="1825624"/>
            <a:ext cx="10515600" cy="4897293"/>
          </a:xfrm>
        </p:spPr>
        <p:txBody>
          <a:bodyPr>
            <a:normAutofit fontScale="92500"/>
          </a:bodyPr>
          <a:lstStyle/>
          <a:p>
            <a:pPr marL="0" indent="0">
              <a:buNone/>
            </a:pPr>
            <a:r>
              <a:rPr lang="nl-BE" sz="3600" dirty="0" smtClean="0"/>
              <a:t>2 mogelijkheden: </a:t>
            </a:r>
          </a:p>
          <a:p>
            <a:pPr marL="0" indent="0">
              <a:buNone/>
            </a:pPr>
            <a:endParaRPr lang="nl-BE" sz="3600" dirty="0"/>
          </a:p>
          <a:p>
            <a:pPr marL="514350" indent="-514350">
              <a:buAutoNum type="arabicPeriod"/>
            </a:pPr>
            <a:r>
              <a:rPr lang="nl-BE" sz="3600" dirty="0" smtClean="0"/>
              <a:t>Opgroeien in niet of te weinig geletterde omgeving (non-</a:t>
            </a:r>
            <a:r>
              <a:rPr lang="nl-BE" sz="3600" dirty="0" err="1" smtClean="0"/>
              <a:t>literacy</a:t>
            </a:r>
            <a:r>
              <a:rPr lang="nl-BE" sz="3600" dirty="0" smtClean="0"/>
              <a:t> </a:t>
            </a:r>
            <a:r>
              <a:rPr lang="nl-BE" sz="3600" dirty="0" err="1" smtClean="0"/>
              <a:t>oriented</a:t>
            </a:r>
            <a:r>
              <a:rPr lang="nl-BE" sz="3600" dirty="0" smtClean="0"/>
              <a:t>): geen gerichtheid op lezen, schrijven, …</a:t>
            </a:r>
          </a:p>
          <a:p>
            <a:pPr marL="514350" indent="-514350">
              <a:buAutoNum type="arabicPeriod"/>
            </a:pPr>
            <a:r>
              <a:rPr lang="nl-BE" sz="3600" dirty="0" smtClean="0"/>
              <a:t>Opgroeien in een cultureel gedepriveerde omgeving: de kinderen blijven binnen hun omgeving verstoken van cultuur. </a:t>
            </a:r>
          </a:p>
          <a:p>
            <a:pPr marL="0" indent="0">
              <a:buNone/>
            </a:pPr>
            <a:r>
              <a:rPr lang="nl-BE" sz="3600" dirty="0" smtClean="0"/>
              <a:t>≠ kinderen die een andere cultuur meekrijgen van thuis dan deze van de school.</a:t>
            </a:r>
          </a:p>
          <a:p>
            <a:pPr marL="0" indent="0">
              <a:buNone/>
            </a:pPr>
            <a:endParaRPr lang="nl-BE" dirty="0"/>
          </a:p>
          <a:p>
            <a:pPr marL="0" indent="0">
              <a:buNone/>
            </a:pPr>
            <a:endParaRPr lang="nl-BE" dirty="0" smtClean="0">
              <a:solidFill>
                <a:srgbClr val="FF0000"/>
              </a:solidFill>
            </a:endParaRPr>
          </a:p>
        </p:txBody>
      </p:sp>
    </p:spTree>
    <p:extLst>
      <p:ext uri="{BB962C8B-B14F-4D97-AF65-F5344CB8AC3E}">
        <p14:creationId xmlns:p14="http://schemas.microsoft.com/office/powerpoint/2010/main" val="3726712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Conflict schoolcurriculum vs</a:t>
            </a:r>
            <a:r>
              <a:rPr lang="nl-BE" dirty="0"/>
              <a:t>.</a:t>
            </a:r>
            <a:r>
              <a:rPr lang="nl-BE" dirty="0" smtClean="0"/>
              <a:t> </a:t>
            </a:r>
            <a:r>
              <a:rPr lang="nl-BE" dirty="0" err="1" smtClean="0"/>
              <a:t>kindnoden</a:t>
            </a:r>
            <a:endParaRPr lang="nl-BE" dirty="0"/>
          </a:p>
        </p:txBody>
      </p:sp>
      <p:sp>
        <p:nvSpPr>
          <p:cNvPr id="3" name="Tijdelijke aanduiding voor inhoud 2"/>
          <p:cNvSpPr>
            <a:spLocks noGrp="1"/>
          </p:cNvSpPr>
          <p:nvPr>
            <p:ph idx="1"/>
          </p:nvPr>
        </p:nvSpPr>
        <p:spPr/>
        <p:txBody>
          <a:bodyPr/>
          <a:lstStyle/>
          <a:p>
            <a:r>
              <a:rPr lang="nl-BE" dirty="0" smtClean="0"/>
              <a:t>Een van de belangrijkste redenen waarom deze kinderen falen op school is omdat de school niet is aangepast aan de ervaringen of het gebrek aan ervaringen van het kind. Het curriculum (eindtermen) is gebaseerd op de ervaringen van het ‘geletterde’ kind.</a:t>
            </a:r>
          </a:p>
          <a:p>
            <a:r>
              <a:rPr lang="nl-BE" dirty="0" smtClean="0"/>
              <a:t>Als we kinderen in onze school willen laten leren, dan zullen we de voorwaarden van ervaringen (geletterdheid) moeten aanbieden.</a:t>
            </a:r>
            <a:endParaRPr lang="nl-BE" dirty="0"/>
          </a:p>
        </p:txBody>
      </p:sp>
    </p:spTree>
    <p:extLst>
      <p:ext uri="{BB962C8B-B14F-4D97-AF65-F5344CB8AC3E}">
        <p14:creationId xmlns:p14="http://schemas.microsoft.com/office/powerpoint/2010/main" val="7640088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524000" y="1700809"/>
            <a:ext cx="9144000" cy="4708981"/>
          </a:xfrm>
          <a:prstGeom prst="rect">
            <a:avLst/>
          </a:prstGeom>
        </p:spPr>
        <p:txBody>
          <a:bodyPr wrap="square">
            <a:spAutoFit/>
          </a:bodyPr>
          <a:lstStyle/>
          <a:p>
            <a:pPr algn="ctr"/>
            <a:r>
              <a:rPr lang="nl-BE" sz="6000" dirty="0"/>
              <a:t>De basis van werken met kinderen </a:t>
            </a:r>
            <a:r>
              <a:rPr lang="nl-BE" sz="6000" dirty="0" smtClean="0"/>
              <a:t>in </a:t>
            </a:r>
            <a:r>
              <a:rPr lang="nl-BE" sz="6000" dirty="0" err="1" smtClean="0"/>
              <a:t>kansarmoede</a:t>
            </a:r>
            <a:r>
              <a:rPr lang="nl-BE" sz="6000" dirty="0" smtClean="0"/>
              <a:t> is </a:t>
            </a:r>
            <a:endParaRPr lang="nl-BE" sz="6000" dirty="0"/>
          </a:p>
          <a:p>
            <a:pPr algn="ctr"/>
            <a:r>
              <a:rPr lang="nl-BE" sz="6000" b="1" dirty="0"/>
              <a:t>geloven</a:t>
            </a:r>
            <a:r>
              <a:rPr lang="nl-BE" sz="6000" dirty="0"/>
              <a:t> </a:t>
            </a:r>
            <a:r>
              <a:rPr lang="nl-BE" sz="6000" b="1" dirty="0"/>
              <a:t>in</a:t>
            </a:r>
            <a:r>
              <a:rPr lang="nl-BE" sz="6000" dirty="0"/>
              <a:t> </a:t>
            </a:r>
            <a:r>
              <a:rPr lang="nl-BE" sz="6000" b="1" dirty="0" smtClean="0"/>
              <a:t>onbeperkte mogelijkheden tot ontwikkeling</a:t>
            </a:r>
            <a:r>
              <a:rPr lang="nl-BE" sz="6000" dirty="0"/>
              <a:t>. </a:t>
            </a:r>
          </a:p>
        </p:txBody>
      </p:sp>
    </p:spTree>
    <p:extLst>
      <p:ext uri="{BB962C8B-B14F-4D97-AF65-F5344CB8AC3E}">
        <p14:creationId xmlns:p14="http://schemas.microsoft.com/office/powerpoint/2010/main" val="27119945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524001" y="3244334"/>
            <a:ext cx="9143999" cy="707886"/>
          </a:xfrm>
          <a:prstGeom prst="rect">
            <a:avLst/>
          </a:prstGeom>
        </p:spPr>
        <p:txBody>
          <a:bodyPr wrap="square">
            <a:spAutoFit/>
          </a:bodyPr>
          <a:lstStyle/>
          <a:p>
            <a:r>
              <a:rPr lang="nl-BE" sz="4000" dirty="0"/>
              <a:t>Wat betekent dit voor </a:t>
            </a:r>
            <a:r>
              <a:rPr lang="nl-BE" sz="4000" dirty="0" smtClean="0"/>
              <a:t>het </a:t>
            </a:r>
            <a:r>
              <a:rPr lang="nl-BE" sz="4000" dirty="0"/>
              <a:t>onderwijs? </a:t>
            </a:r>
          </a:p>
        </p:txBody>
      </p:sp>
    </p:spTree>
    <p:extLst>
      <p:ext uri="{BB962C8B-B14F-4D97-AF65-F5344CB8AC3E}">
        <p14:creationId xmlns:p14="http://schemas.microsoft.com/office/powerpoint/2010/main" val="32587790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BE" dirty="0"/>
              <a:t>De </a:t>
            </a:r>
            <a:r>
              <a:rPr lang="nl-BE" dirty="0" smtClean="0"/>
              <a:t>actoren:</a:t>
            </a:r>
            <a:endParaRPr lang="nl-BE" dirty="0"/>
          </a:p>
        </p:txBody>
      </p:sp>
      <p:graphicFrame>
        <p:nvGraphicFramePr>
          <p:cNvPr id="4" name="Tijdelijke aanduiding voor inhoud 3"/>
          <p:cNvGraphicFramePr>
            <a:graphicFrameLocks noGrp="1"/>
          </p:cNvGraphicFramePr>
          <p:nvPr>
            <p:ph idx="1"/>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4977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524000" y="1"/>
            <a:ext cx="9144000" cy="6740307"/>
          </a:xfrm>
          <a:prstGeom prst="rect">
            <a:avLst/>
          </a:prstGeom>
        </p:spPr>
        <p:txBody>
          <a:bodyPr wrap="square">
            <a:spAutoFit/>
          </a:bodyPr>
          <a:lstStyle/>
          <a:p>
            <a:r>
              <a:rPr lang="nl-BE" sz="4800" dirty="0"/>
              <a:t>De school</a:t>
            </a:r>
          </a:p>
          <a:p>
            <a:pPr marL="685800" indent="-685800">
              <a:buFont typeface="Arial" pitchFamily="34" charset="0"/>
              <a:buChar char="•"/>
            </a:pPr>
            <a:r>
              <a:rPr lang="nl-BE" sz="4800" dirty="0"/>
              <a:t>Krijgt een </a:t>
            </a:r>
            <a:r>
              <a:rPr lang="nl-BE" sz="4800" dirty="0" smtClean="0"/>
              <a:t>kind met een ander rugzakje dan het gewoon is</a:t>
            </a:r>
            <a:endParaRPr lang="nl-BE" sz="4800" dirty="0"/>
          </a:p>
          <a:p>
            <a:pPr marL="685800" indent="-685800">
              <a:buFont typeface="Arial" pitchFamily="34" charset="0"/>
              <a:buChar char="•"/>
            </a:pPr>
            <a:endParaRPr lang="nl-BE" sz="4800" dirty="0"/>
          </a:p>
          <a:p>
            <a:pPr marL="685800" indent="-685800">
              <a:buFont typeface="Arial" pitchFamily="34" charset="0"/>
              <a:buChar char="•"/>
            </a:pPr>
            <a:r>
              <a:rPr lang="nl-BE" sz="4800" dirty="0"/>
              <a:t>Kent het </a:t>
            </a:r>
            <a:r>
              <a:rPr lang="nl-BE" sz="4800" dirty="0" smtClean="0"/>
              <a:t>kind niet, kan er zich moeilijk in inleven</a:t>
            </a:r>
            <a:endParaRPr lang="nl-BE" sz="4800" dirty="0"/>
          </a:p>
          <a:p>
            <a:pPr marL="685800" indent="-685800">
              <a:buFont typeface="Arial" pitchFamily="34" charset="0"/>
              <a:buChar char="•"/>
            </a:pPr>
            <a:endParaRPr lang="nl-BE" sz="4800" dirty="0"/>
          </a:p>
          <a:p>
            <a:pPr marL="685800" indent="-685800">
              <a:buFont typeface="Arial" pitchFamily="34" charset="0"/>
              <a:buChar char="•"/>
            </a:pPr>
            <a:r>
              <a:rPr lang="nl-BE" sz="4800" dirty="0"/>
              <a:t>Heeft een eigen ‘bril’ om te kijken naar ‘</a:t>
            </a:r>
            <a:r>
              <a:rPr lang="nl-BE" sz="4800" dirty="0" err="1"/>
              <a:t>leer’lingen</a:t>
            </a:r>
            <a:endParaRPr lang="nl-BE" sz="4800" dirty="0"/>
          </a:p>
        </p:txBody>
      </p:sp>
    </p:spTree>
    <p:extLst>
      <p:ext uri="{BB962C8B-B14F-4D97-AF65-F5344CB8AC3E}">
        <p14:creationId xmlns:p14="http://schemas.microsoft.com/office/powerpoint/2010/main" val="40559151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0" y="1"/>
            <a:ext cx="12192000" cy="5078313"/>
          </a:xfrm>
          <a:prstGeom prst="rect">
            <a:avLst/>
          </a:prstGeom>
        </p:spPr>
        <p:txBody>
          <a:bodyPr wrap="square">
            <a:spAutoFit/>
          </a:bodyPr>
          <a:lstStyle/>
          <a:p>
            <a:r>
              <a:rPr lang="nl-BE" sz="3600" dirty="0"/>
              <a:t>Voorwaarden om te slagen als school:</a:t>
            </a:r>
          </a:p>
          <a:p>
            <a:endParaRPr lang="nl-BE" sz="3600" dirty="0"/>
          </a:p>
          <a:p>
            <a:pPr marL="571500" indent="-571500">
              <a:buFont typeface="Arial" panose="020B0604020202020204" pitchFamily="34" charset="0"/>
              <a:buChar char="•"/>
            </a:pPr>
            <a:r>
              <a:rPr lang="nl-BE" sz="3600" dirty="0" smtClean="0"/>
              <a:t>Vertrekken </a:t>
            </a:r>
            <a:r>
              <a:rPr lang="nl-BE" sz="3600" dirty="0"/>
              <a:t>vanuit een duidelijke visie </a:t>
            </a:r>
            <a:r>
              <a:rPr lang="nl-BE" sz="3600" dirty="0" smtClean="0"/>
              <a:t>over </a:t>
            </a:r>
            <a:r>
              <a:rPr lang="nl-BE" sz="3600" dirty="0" err="1" smtClean="0"/>
              <a:t>kansarmoede</a:t>
            </a:r>
            <a:r>
              <a:rPr lang="nl-BE" sz="3600" dirty="0" smtClean="0"/>
              <a:t> en over onderwijs</a:t>
            </a:r>
            <a:endParaRPr lang="nl-BE" sz="3600" dirty="0"/>
          </a:p>
          <a:p>
            <a:pPr marL="457200" indent="-457200">
              <a:buFont typeface="Arial" pitchFamily="34" charset="0"/>
              <a:buChar char="•"/>
            </a:pPr>
            <a:r>
              <a:rPr lang="nl-BE" sz="3600" dirty="0"/>
              <a:t>De ouder aanvaarden als volwaardig lid van het team</a:t>
            </a:r>
          </a:p>
          <a:p>
            <a:pPr marL="457200" indent="-457200">
              <a:buFont typeface="Arial" pitchFamily="34" charset="0"/>
              <a:buChar char="•"/>
            </a:pPr>
            <a:r>
              <a:rPr lang="nl-BE" sz="3600" dirty="0"/>
              <a:t>Omkadering en begeleiding is absoluut nodig</a:t>
            </a:r>
          </a:p>
          <a:p>
            <a:pPr marL="457200" indent="-457200">
              <a:buFont typeface="Arial" pitchFamily="34" charset="0"/>
              <a:buChar char="•"/>
            </a:pPr>
            <a:r>
              <a:rPr lang="nl-BE" sz="3600" dirty="0"/>
              <a:t>Kunnen werken binnen de ‘zone van de naaste ontwikkeling’</a:t>
            </a:r>
          </a:p>
          <a:p>
            <a:pPr marL="457200" indent="-457200">
              <a:buFont typeface="Arial" pitchFamily="34" charset="0"/>
              <a:buChar char="•"/>
            </a:pPr>
            <a:r>
              <a:rPr lang="nl-BE" sz="3600" dirty="0"/>
              <a:t>Weten als leerkracht en school dat het werken </a:t>
            </a:r>
            <a:r>
              <a:rPr lang="nl-BE" sz="3600" dirty="0" smtClean="0"/>
              <a:t>is</a:t>
            </a:r>
          </a:p>
          <a:p>
            <a:pPr marL="457200" indent="-457200">
              <a:buFont typeface="Arial" pitchFamily="34" charset="0"/>
              <a:buChar char="•"/>
            </a:pPr>
            <a:r>
              <a:rPr lang="nl-BE" sz="3600" dirty="0"/>
              <a:t>R</a:t>
            </a:r>
            <a:r>
              <a:rPr lang="nl-BE" sz="3600" dirty="0" smtClean="0"/>
              <a:t>ekening houden met de (on)mogelijkheden van de ouders</a:t>
            </a:r>
            <a:endParaRPr lang="nl-BE" sz="3600" dirty="0"/>
          </a:p>
        </p:txBody>
      </p:sp>
    </p:spTree>
    <p:extLst>
      <p:ext uri="{BB962C8B-B14F-4D97-AF65-F5344CB8AC3E}">
        <p14:creationId xmlns:p14="http://schemas.microsoft.com/office/powerpoint/2010/main" val="1625553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Wat leerkrachten denken…</a:t>
            </a:r>
            <a:endParaRPr lang="nl-BE" dirty="0"/>
          </a:p>
        </p:txBody>
      </p:sp>
      <p:sp>
        <p:nvSpPr>
          <p:cNvPr id="3" name="Tijdelijke aanduiding voor inhoud 2"/>
          <p:cNvSpPr>
            <a:spLocks noGrp="1"/>
          </p:cNvSpPr>
          <p:nvPr>
            <p:ph idx="1"/>
          </p:nvPr>
        </p:nvSpPr>
        <p:spPr/>
        <p:txBody>
          <a:bodyPr/>
          <a:lstStyle/>
          <a:p>
            <a:endParaRPr lang="nl-BE" dirty="0"/>
          </a:p>
        </p:txBody>
      </p:sp>
    </p:spTree>
    <p:extLst>
      <p:ext uri="{BB962C8B-B14F-4D97-AF65-F5344CB8AC3E}">
        <p14:creationId xmlns:p14="http://schemas.microsoft.com/office/powerpoint/2010/main" val="3785955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524000" y="2"/>
            <a:ext cx="9144000" cy="5632311"/>
          </a:xfrm>
          <a:prstGeom prst="rect">
            <a:avLst/>
          </a:prstGeom>
        </p:spPr>
        <p:txBody>
          <a:bodyPr wrap="square">
            <a:spAutoFit/>
          </a:bodyPr>
          <a:lstStyle/>
          <a:p>
            <a:r>
              <a:rPr lang="nl-BE" sz="3600" dirty="0"/>
              <a:t>‘andere’ houding van de school m.b.t. dit kind en zijn ‘leren’:</a:t>
            </a:r>
          </a:p>
          <a:p>
            <a:endParaRPr lang="nl-BE" sz="3600" dirty="0"/>
          </a:p>
          <a:p>
            <a:pPr marL="571500" indent="-571500">
              <a:buFont typeface="Arial" pitchFamily="34" charset="0"/>
              <a:buChar char="•"/>
            </a:pPr>
            <a:r>
              <a:rPr lang="nl-BE" sz="3600" dirty="0" smtClean="0"/>
              <a:t>Niets is evident!</a:t>
            </a:r>
            <a:endParaRPr lang="nl-BE" sz="3600" dirty="0"/>
          </a:p>
          <a:p>
            <a:pPr marL="571500" indent="-571500">
              <a:buFont typeface="Arial" pitchFamily="34" charset="0"/>
              <a:buChar char="•"/>
            </a:pPr>
            <a:r>
              <a:rPr lang="nl-BE" sz="3600" dirty="0"/>
              <a:t>Morgen is de toekomst waarop we ons richten</a:t>
            </a:r>
          </a:p>
          <a:p>
            <a:pPr marL="571500" indent="-571500">
              <a:buFont typeface="Arial" pitchFamily="34" charset="0"/>
              <a:buChar char="•"/>
            </a:pPr>
            <a:r>
              <a:rPr lang="nl-BE" sz="3600" dirty="0"/>
              <a:t>Geen resultaatsverbintenissen (eindterm-denken), maar elke dag </a:t>
            </a:r>
            <a:r>
              <a:rPr lang="nl-BE" sz="3600" dirty="0" smtClean="0"/>
              <a:t>werken (ontwikkelingsgericht denken)</a:t>
            </a:r>
            <a:endParaRPr lang="nl-BE" sz="3600" dirty="0"/>
          </a:p>
          <a:p>
            <a:pPr marL="571500" indent="-571500">
              <a:buFont typeface="Arial" pitchFamily="34" charset="0"/>
              <a:buChar char="•"/>
            </a:pPr>
            <a:endParaRPr lang="nl-BE" sz="3600" dirty="0" smtClean="0"/>
          </a:p>
        </p:txBody>
      </p:sp>
    </p:spTree>
    <p:extLst>
      <p:ext uri="{BB962C8B-B14F-4D97-AF65-F5344CB8AC3E}">
        <p14:creationId xmlns:p14="http://schemas.microsoft.com/office/powerpoint/2010/main" val="27163871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524000" y="2"/>
            <a:ext cx="9144000" cy="5016758"/>
          </a:xfrm>
          <a:prstGeom prst="rect">
            <a:avLst/>
          </a:prstGeom>
        </p:spPr>
        <p:txBody>
          <a:bodyPr wrap="square">
            <a:spAutoFit/>
          </a:bodyPr>
          <a:lstStyle/>
          <a:p>
            <a:r>
              <a:rPr lang="nl-BE" sz="3200" dirty="0"/>
              <a:t>de ouders:</a:t>
            </a:r>
          </a:p>
          <a:p>
            <a:endParaRPr lang="nl-BE" sz="3200" dirty="0"/>
          </a:p>
          <a:p>
            <a:pPr marL="571500" indent="-571500">
              <a:buFont typeface="Arial" pitchFamily="34" charset="0"/>
              <a:buChar char="•"/>
            </a:pPr>
            <a:r>
              <a:rPr lang="nl-BE" sz="3200" dirty="0"/>
              <a:t>Zijn  de </a:t>
            </a:r>
            <a:r>
              <a:rPr lang="nl-BE" sz="3200" dirty="0" smtClean="0"/>
              <a:t>vraagstellers</a:t>
            </a:r>
            <a:endParaRPr lang="nl-BE" sz="3200" dirty="0"/>
          </a:p>
          <a:p>
            <a:pPr marL="571500" indent="-571500">
              <a:buFont typeface="Arial" pitchFamily="34" charset="0"/>
              <a:buChar char="•"/>
            </a:pPr>
            <a:r>
              <a:rPr lang="nl-BE" sz="3200" dirty="0" smtClean="0"/>
              <a:t>Vragen rechtvaardigheid voor hun kind, respect en een erkennende houding voor zichzelf</a:t>
            </a:r>
            <a:endParaRPr lang="nl-BE" sz="3200" dirty="0"/>
          </a:p>
          <a:p>
            <a:pPr marL="571500" indent="-571500">
              <a:buFont typeface="Arial" pitchFamily="34" charset="0"/>
              <a:buChar char="•"/>
            </a:pPr>
            <a:r>
              <a:rPr lang="nl-BE" sz="3200" dirty="0" smtClean="0"/>
              <a:t>Kennen hun opvoedingsverantwoordelijkheid!</a:t>
            </a:r>
          </a:p>
          <a:p>
            <a:pPr marL="571500" indent="-571500">
              <a:buFont typeface="Arial" pitchFamily="34" charset="0"/>
              <a:buChar char="•"/>
            </a:pPr>
            <a:r>
              <a:rPr lang="nl-BE" sz="3200" dirty="0" smtClean="0"/>
              <a:t>Willen wel, maar kunnen al te vaak niet</a:t>
            </a:r>
          </a:p>
          <a:p>
            <a:pPr marL="571500" indent="-571500">
              <a:buFont typeface="Arial" pitchFamily="34" charset="0"/>
              <a:buChar char="•"/>
            </a:pPr>
            <a:r>
              <a:rPr lang="nl-BE" sz="3200" dirty="0" smtClean="0"/>
              <a:t>Hebben vaak zelf een negatieve schoolervaring</a:t>
            </a:r>
            <a:endParaRPr lang="nl-BE" sz="3200" dirty="0"/>
          </a:p>
          <a:p>
            <a:pPr marL="571500" indent="-571500">
              <a:buFont typeface="Arial" pitchFamily="34" charset="0"/>
              <a:buChar char="•"/>
            </a:pPr>
            <a:r>
              <a:rPr lang="nl-BE" sz="3200" dirty="0" smtClean="0"/>
              <a:t>Hebben </a:t>
            </a:r>
            <a:r>
              <a:rPr lang="nl-BE" sz="3200" dirty="0"/>
              <a:t>heel veel tijd en draagkracht nodig</a:t>
            </a:r>
          </a:p>
          <a:p>
            <a:pPr marL="571500" indent="-571500">
              <a:buFont typeface="Arial" pitchFamily="34" charset="0"/>
              <a:buChar char="•"/>
            </a:pPr>
            <a:endParaRPr lang="nl-BE" sz="3200" dirty="0"/>
          </a:p>
        </p:txBody>
      </p:sp>
    </p:spTree>
    <p:extLst>
      <p:ext uri="{BB962C8B-B14F-4D97-AF65-F5344CB8AC3E}">
        <p14:creationId xmlns:p14="http://schemas.microsoft.com/office/powerpoint/2010/main" val="21577161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524000" y="1"/>
            <a:ext cx="9144000" cy="6247864"/>
          </a:xfrm>
          <a:prstGeom prst="rect">
            <a:avLst/>
          </a:prstGeom>
        </p:spPr>
        <p:txBody>
          <a:bodyPr wrap="square">
            <a:spAutoFit/>
          </a:bodyPr>
          <a:lstStyle/>
          <a:p>
            <a:r>
              <a:rPr lang="nl-BE" sz="4000" dirty="0"/>
              <a:t>Het kind: </a:t>
            </a:r>
          </a:p>
          <a:p>
            <a:endParaRPr lang="nl-BE" sz="4000" dirty="0"/>
          </a:p>
          <a:p>
            <a:pPr marL="571500" indent="-571500">
              <a:buFont typeface="Arial" pitchFamily="34" charset="0"/>
              <a:buChar char="•"/>
            </a:pPr>
            <a:r>
              <a:rPr lang="nl-BE" sz="4000" dirty="0"/>
              <a:t>Bevindt zich in een aquarium</a:t>
            </a:r>
          </a:p>
          <a:p>
            <a:pPr marL="571500" indent="-571500">
              <a:buFont typeface="Arial" pitchFamily="34" charset="0"/>
              <a:buChar char="•"/>
            </a:pPr>
            <a:endParaRPr lang="nl-BE" sz="4000" dirty="0"/>
          </a:p>
          <a:p>
            <a:pPr marL="571500" indent="-571500">
              <a:buFont typeface="Arial" pitchFamily="34" charset="0"/>
              <a:buChar char="•"/>
            </a:pPr>
            <a:r>
              <a:rPr lang="nl-BE" sz="4000" dirty="0"/>
              <a:t>Er wordt veel van het kind verwacht</a:t>
            </a:r>
          </a:p>
          <a:p>
            <a:pPr lvl="0"/>
            <a:endParaRPr lang="nl-BE" sz="4000" dirty="0"/>
          </a:p>
          <a:p>
            <a:pPr marL="571500" indent="-571500">
              <a:buFont typeface="Arial" pitchFamily="34" charset="0"/>
              <a:buChar char="•"/>
            </a:pPr>
            <a:r>
              <a:rPr lang="nl-BE" sz="4000" dirty="0"/>
              <a:t>Wil graag leren en ontwikkelen </a:t>
            </a:r>
            <a:endParaRPr lang="nl-BE" sz="4000" dirty="0" smtClean="0"/>
          </a:p>
          <a:p>
            <a:pPr marL="571500" indent="-571500">
              <a:buFont typeface="Arial" pitchFamily="34" charset="0"/>
              <a:buChar char="•"/>
            </a:pPr>
            <a:endParaRPr lang="nl-BE" sz="4000" dirty="0"/>
          </a:p>
          <a:p>
            <a:pPr marL="571500" indent="-571500">
              <a:buFont typeface="Arial" pitchFamily="34" charset="0"/>
              <a:buChar char="•"/>
            </a:pPr>
            <a:r>
              <a:rPr lang="nl-BE" sz="4000" dirty="0" smtClean="0"/>
              <a:t>Bezit niet de ‘basisrugzak’ om in de basisschool te kunnen aansluiten</a:t>
            </a:r>
            <a:endParaRPr lang="nl-BE" sz="4000" dirty="0"/>
          </a:p>
        </p:txBody>
      </p:sp>
    </p:spTree>
    <p:extLst>
      <p:ext uri="{BB962C8B-B14F-4D97-AF65-F5344CB8AC3E}">
        <p14:creationId xmlns:p14="http://schemas.microsoft.com/office/powerpoint/2010/main" val="15617276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Algemene tips om te mijden!</a:t>
            </a:r>
            <a:endParaRPr lang="nl-BE" dirty="0"/>
          </a:p>
        </p:txBody>
      </p:sp>
      <p:sp>
        <p:nvSpPr>
          <p:cNvPr id="3" name="Tijdelijke aanduiding voor inhoud 2"/>
          <p:cNvSpPr>
            <a:spLocks noGrp="1"/>
          </p:cNvSpPr>
          <p:nvPr>
            <p:ph idx="1"/>
          </p:nvPr>
        </p:nvSpPr>
        <p:spPr/>
        <p:txBody>
          <a:bodyPr/>
          <a:lstStyle/>
          <a:p>
            <a:r>
              <a:rPr lang="nl-BE" dirty="0" smtClean="0"/>
              <a:t>Wrijf het er nog eens goed in…</a:t>
            </a:r>
          </a:p>
          <a:p>
            <a:r>
              <a:rPr lang="nl-BE" dirty="0" smtClean="0"/>
              <a:t>Medelijden en/of betutteling</a:t>
            </a:r>
          </a:p>
          <a:p>
            <a:r>
              <a:rPr lang="nl-BE" dirty="0" smtClean="0"/>
              <a:t>Buiten je mandaat gaan</a:t>
            </a:r>
          </a:p>
          <a:p>
            <a:r>
              <a:rPr lang="nl-BE" dirty="0" smtClean="0"/>
              <a:t>‘je kunt wel, maar je wil niet’</a:t>
            </a:r>
          </a:p>
          <a:p>
            <a:r>
              <a:rPr lang="nl-BE" dirty="0" smtClean="0"/>
              <a:t>‘Ja, maar…’ = ‘nee!’</a:t>
            </a:r>
          </a:p>
          <a:p>
            <a:r>
              <a:rPr lang="nl-BE" dirty="0" smtClean="0"/>
              <a:t>Opzichtelijke hulp</a:t>
            </a:r>
          </a:p>
          <a:p>
            <a:endParaRPr lang="nl-BE" dirty="0"/>
          </a:p>
        </p:txBody>
      </p:sp>
    </p:spTree>
    <p:extLst>
      <p:ext uri="{BB962C8B-B14F-4D97-AF65-F5344CB8AC3E}">
        <p14:creationId xmlns:p14="http://schemas.microsoft.com/office/powerpoint/2010/main" val="35112406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Algemene tips om wel te doen</a:t>
            </a:r>
            <a:endParaRPr lang="nl-BE" dirty="0"/>
          </a:p>
        </p:txBody>
      </p:sp>
      <p:sp>
        <p:nvSpPr>
          <p:cNvPr id="3" name="Tijdelijke aanduiding voor inhoud 2"/>
          <p:cNvSpPr>
            <a:spLocks noGrp="1"/>
          </p:cNvSpPr>
          <p:nvPr>
            <p:ph idx="1"/>
          </p:nvPr>
        </p:nvSpPr>
        <p:spPr/>
        <p:txBody>
          <a:bodyPr>
            <a:normAutofit fontScale="85000" lnSpcReduction="20000"/>
          </a:bodyPr>
          <a:lstStyle/>
          <a:p>
            <a:r>
              <a:rPr lang="nl-BE" dirty="0" smtClean="0"/>
              <a:t>Wees erkennend</a:t>
            </a:r>
          </a:p>
          <a:p>
            <a:r>
              <a:rPr lang="nl-BE" dirty="0" smtClean="0"/>
              <a:t>Verdien je mandaat!</a:t>
            </a:r>
          </a:p>
          <a:p>
            <a:r>
              <a:rPr lang="nl-BE" dirty="0" smtClean="0"/>
              <a:t>Geloof in de mogelijkheden van het kind, zijn omgeving en van jezelf!</a:t>
            </a:r>
          </a:p>
          <a:p>
            <a:r>
              <a:rPr lang="nl-BE" dirty="0" smtClean="0"/>
              <a:t>Wees authentiek als leerkracht</a:t>
            </a:r>
          </a:p>
          <a:p>
            <a:r>
              <a:rPr lang="nl-BE" dirty="0" smtClean="0"/>
              <a:t>Kies elke dag om met deze kinderen te werken</a:t>
            </a:r>
          </a:p>
          <a:p>
            <a:r>
              <a:rPr lang="nl-BE" dirty="0" smtClean="0"/>
              <a:t>Ga in interactie vanuit </a:t>
            </a:r>
            <a:r>
              <a:rPr lang="nl-BE" dirty="0" err="1" smtClean="0"/>
              <a:t>evenwaardigheid</a:t>
            </a:r>
            <a:r>
              <a:rPr lang="nl-BE" dirty="0" smtClean="0"/>
              <a:t> (macht &gt;&lt; gezag)</a:t>
            </a:r>
          </a:p>
          <a:p>
            <a:r>
              <a:rPr lang="nl-BE" dirty="0" smtClean="0"/>
              <a:t>Beperk de druk op wat thuis moet gebeuren</a:t>
            </a:r>
          </a:p>
          <a:p>
            <a:r>
              <a:rPr lang="nl-BE" dirty="0" smtClean="0"/>
              <a:t>1 uur beweging per dag op school</a:t>
            </a:r>
          </a:p>
          <a:p>
            <a:r>
              <a:rPr lang="nl-BE" dirty="0" smtClean="0"/>
              <a:t>Verplicht het kleuteronderwijs</a:t>
            </a:r>
          </a:p>
          <a:p>
            <a:r>
              <a:rPr lang="nl-BE" dirty="0" smtClean="0"/>
              <a:t>Nederigheid als basishouding omwille van het onbekende</a:t>
            </a:r>
          </a:p>
          <a:p>
            <a:r>
              <a:rPr lang="nl-BE" dirty="0" smtClean="0"/>
              <a:t>Een pakje tijd!</a:t>
            </a:r>
            <a:endParaRPr lang="nl-BE" dirty="0"/>
          </a:p>
        </p:txBody>
      </p:sp>
    </p:spTree>
    <p:extLst>
      <p:ext uri="{BB962C8B-B14F-4D97-AF65-F5344CB8AC3E}">
        <p14:creationId xmlns:p14="http://schemas.microsoft.com/office/powerpoint/2010/main" val="36096358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24000" y="857251"/>
            <a:ext cx="9144000" cy="873424"/>
          </a:xfrm>
        </p:spPr>
        <p:txBody>
          <a:bodyPr>
            <a:normAutofit fontScale="90000"/>
          </a:bodyPr>
          <a:lstStyle/>
          <a:p>
            <a:r>
              <a:rPr lang="nl-BE" dirty="0"/>
              <a:t>De weg naar de oplossing: de leercirkel </a:t>
            </a:r>
            <a:r>
              <a:rPr lang="nl-BE" dirty="0" smtClean="0"/>
              <a:t/>
            </a:r>
            <a:br>
              <a:rPr lang="nl-BE" dirty="0" smtClean="0"/>
            </a:br>
            <a:r>
              <a:rPr lang="nl-BE" sz="1800" dirty="0"/>
              <a:t>(A. Janssens)</a:t>
            </a:r>
            <a:endParaRPr lang="nl-BE" sz="1500" dirty="0"/>
          </a:p>
        </p:txBody>
      </p:sp>
      <p:pic>
        <p:nvPicPr>
          <p:cNvPr id="5" name="Tijdelijke aanduiding voor inhoud 4"/>
          <p:cNvPicPr>
            <a:picLocks noGrp="1" noChangeAspect="1"/>
          </p:cNvPicPr>
          <p:nvPr>
            <p:ph idx="1"/>
          </p:nvPr>
        </p:nvPicPr>
        <p:blipFill>
          <a:blip r:embed="rId2"/>
          <a:stretch>
            <a:fillRect/>
          </a:stretch>
        </p:blipFill>
        <p:spPr>
          <a:xfrm>
            <a:off x="701924" y="1840885"/>
            <a:ext cx="9966076" cy="5073292"/>
          </a:xfrm>
          <a:prstGeom prst="rect">
            <a:avLst/>
          </a:prstGeom>
        </p:spPr>
      </p:pic>
    </p:spTree>
    <p:extLst>
      <p:ext uri="{BB962C8B-B14F-4D97-AF65-F5344CB8AC3E}">
        <p14:creationId xmlns:p14="http://schemas.microsoft.com/office/powerpoint/2010/main" val="2557320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nvPr>
        </p:nvGraphicFramePr>
        <p:xfrm>
          <a:off x="1524001" y="1013749"/>
          <a:ext cx="9144002" cy="6350440"/>
        </p:xfrm>
        <a:graphic>
          <a:graphicData uri="http://schemas.openxmlformats.org/drawingml/2006/table">
            <a:tbl>
              <a:tblPr firstRow="1" firstCol="1" bandRow="1">
                <a:tableStyleId>{5C22544A-7EE6-4342-B048-85BDC9FD1C3A}</a:tableStyleId>
              </a:tblPr>
              <a:tblGrid>
                <a:gridCol w="6860979"/>
                <a:gridCol w="1241766"/>
                <a:gridCol w="1041257"/>
              </a:tblGrid>
              <a:tr h="713510">
                <a:tc>
                  <a:txBody>
                    <a:bodyPr/>
                    <a:lstStyle/>
                    <a:p>
                      <a:pPr>
                        <a:lnSpc>
                          <a:spcPct val="115000"/>
                        </a:lnSpc>
                        <a:spcAft>
                          <a:spcPts val="0"/>
                        </a:spcAft>
                      </a:pPr>
                      <a:r>
                        <a:rPr lang="nl-BE" sz="3200" dirty="0">
                          <a:effectLst/>
                        </a:rPr>
                        <a:t>kenmerk</a:t>
                      </a:r>
                      <a:endParaRPr lang="nl-BE" sz="32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1800" dirty="0">
                          <a:effectLst/>
                        </a:rPr>
                        <a:t>Aantal x genoemd</a:t>
                      </a:r>
                      <a:endParaRPr lang="nl-BE" sz="18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1800" dirty="0">
                          <a:effectLst/>
                        </a:rPr>
                        <a:t>Uit … </a:t>
                      </a:r>
                    </a:p>
                    <a:p>
                      <a:pPr>
                        <a:lnSpc>
                          <a:spcPct val="115000"/>
                        </a:lnSpc>
                        <a:spcAft>
                          <a:spcPts val="0"/>
                        </a:spcAft>
                      </a:pPr>
                      <a:r>
                        <a:rPr lang="nl-BE" sz="1800" dirty="0">
                          <a:effectLst/>
                        </a:rPr>
                        <a:t>≠ scholen </a:t>
                      </a:r>
                      <a:endParaRPr lang="nl-BE" sz="1800" dirty="0">
                        <a:effectLst/>
                        <a:latin typeface="Verdana"/>
                        <a:ea typeface="Calibri"/>
                        <a:cs typeface="Times New Roman"/>
                      </a:endParaRPr>
                    </a:p>
                  </a:txBody>
                  <a:tcPr marL="68580" marR="68580" marT="0" marB="0"/>
                </a:tc>
              </a:tr>
              <a:tr h="563693">
                <a:tc>
                  <a:txBody>
                    <a:bodyPr/>
                    <a:lstStyle/>
                    <a:p>
                      <a:pPr>
                        <a:lnSpc>
                          <a:spcPct val="115000"/>
                        </a:lnSpc>
                        <a:spcAft>
                          <a:spcPts val="0"/>
                        </a:spcAft>
                      </a:pPr>
                      <a:r>
                        <a:rPr lang="nl-BE" sz="3200" dirty="0">
                          <a:effectLst/>
                        </a:rPr>
                        <a:t>Financiële problemen</a:t>
                      </a:r>
                      <a:endParaRPr lang="nl-BE" sz="32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1800">
                          <a:effectLst/>
                        </a:rPr>
                        <a:t>79</a:t>
                      </a:r>
                      <a:endParaRPr lang="nl-BE" sz="1800">
                        <a:effectLst/>
                        <a:latin typeface="Verdana"/>
                        <a:ea typeface="Calibri"/>
                        <a:cs typeface="Times New Roman"/>
                      </a:endParaRPr>
                    </a:p>
                  </a:txBody>
                  <a:tcPr marL="68580" marR="68580" marT="0" marB="0"/>
                </a:tc>
                <a:tc>
                  <a:txBody>
                    <a:bodyPr/>
                    <a:lstStyle/>
                    <a:p>
                      <a:pPr>
                        <a:lnSpc>
                          <a:spcPct val="115000"/>
                        </a:lnSpc>
                        <a:spcAft>
                          <a:spcPts val="0"/>
                        </a:spcAft>
                      </a:pPr>
                      <a:r>
                        <a:rPr lang="nl-BE" sz="1800" dirty="0">
                          <a:effectLst/>
                        </a:rPr>
                        <a:t>7</a:t>
                      </a:r>
                      <a:endParaRPr lang="nl-BE" sz="1800" dirty="0">
                        <a:effectLst/>
                        <a:latin typeface="Verdana"/>
                        <a:ea typeface="Calibri"/>
                        <a:cs typeface="Times New Roman"/>
                      </a:endParaRPr>
                    </a:p>
                  </a:txBody>
                  <a:tcPr marL="68580" marR="68580" marT="0" marB="0"/>
                </a:tc>
              </a:tr>
              <a:tr h="563693">
                <a:tc>
                  <a:txBody>
                    <a:bodyPr/>
                    <a:lstStyle/>
                    <a:p>
                      <a:pPr>
                        <a:lnSpc>
                          <a:spcPct val="115000"/>
                        </a:lnSpc>
                        <a:spcAft>
                          <a:spcPts val="0"/>
                        </a:spcAft>
                      </a:pPr>
                      <a:r>
                        <a:rPr lang="nl-BE" sz="3200" dirty="0">
                          <a:effectLst/>
                        </a:rPr>
                        <a:t>Sociaal geïsoleerd</a:t>
                      </a:r>
                      <a:endParaRPr lang="nl-BE" sz="32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1800">
                          <a:effectLst/>
                        </a:rPr>
                        <a:t>33</a:t>
                      </a:r>
                      <a:endParaRPr lang="nl-BE" sz="1800">
                        <a:effectLst/>
                        <a:latin typeface="Verdana"/>
                        <a:ea typeface="Calibri"/>
                        <a:cs typeface="Times New Roman"/>
                      </a:endParaRPr>
                    </a:p>
                  </a:txBody>
                  <a:tcPr marL="68580" marR="68580" marT="0" marB="0"/>
                </a:tc>
                <a:tc>
                  <a:txBody>
                    <a:bodyPr/>
                    <a:lstStyle/>
                    <a:p>
                      <a:pPr>
                        <a:lnSpc>
                          <a:spcPct val="115000"/>
                        </a:lnSpc>
                        <a:spcAft>
                          <a:spcPts val="0"/>
                        </a:spcAft>
                      </a:pPr>
                      <a:r>
                        <a:rPr lang="nl-BE" sz="1800" dirty="0">
                          <a:effectLst/>
                        </a:rPr>
                        <a:t>7</a:t>
                      </a:r>
                      <a:endParaRPr lang="nl-BE" sz="1800" dirty="0">
                        <a:effectLst/>
                        <a:latin typeface="Verdana"/>
                        <a:ea typeface="Calibri"/>
                        <a:cs typeface="Times New Roman"/>
                      </a:endParaRPr>
                    </a:p>
                  </a:txBody>
                  <a:tcPr marL="68580" marR="68580" marT="0" marB="0"/>
                </a:tc>
              </a:tr>
              <a:tr h="563693">
                <a:tc>
                  <a:txBody>
                    <a:bodyPr/>
                    <a:lstStyle/>
                    <a:p>
                      <a:pPr>
                        <a:lnSpc>
                          <a:spcPct val="115000"/>
                        </a:lnSpc>
                        <a:spcAft>
                          <a:spcPts val="0"/>
                        </a:spcAft>
                      </a:pPr>
                      <a:r>
                        <a:rPr lang="nl-BE" sz="3200" dirty="0">
                          <a:effectLst/>
                        </a:rPr>
                        <a:t>Scholing van de ouders</a:t>
                      </a:r>
                      <a:endParaRPr lang="nl-BE" sz="32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1800" dirty="0">
                          <a:effectLst/>
                        </a:rPr>
                        <a:t>30</a:t>
                      </a:r>
                      <a:endParaRPr lang="nl-BE" sz="18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1800" dirty="0">
                          <a:effectLst/>
                        </a:rPr>
                        <a:t>6</a:t>
                      </a:r>
                      <a:endParaRPr lang="nl-BE" sz="1800" dirty="0">
                        <a:effectLst/>
                        <a:latin typeface="Verdana"/>
                        <a:ea typeface="Calibri"/>
                        <a:cs typeface="Times New Roman"/>
                      </a:endParaRPr>
                    </a:p>
                  </a:txBody>
                  <a:tcPr marL="68580" marR="68580" marT="0" marB="0"/>
                </a:tc>
              </a:tr>
              <a:tr h="563693">
                <a:tc>
                  <a:txBody>
                    <a:bodyPr/>
                    <a:lstStyle/>
                    <a:p>
                      <a:pPr>
                        <a:lnSpc>
                          <a:spcPct val="115000"/>
                        </a:lnSpc>
                        <a:spcAft>
                          <a:spcPts val="0"/>
                        </a:spcAft>
                      </a:pPr>
                      <a:r>
                        <a:rPr lang="nl-BE" sz="3200" dirty="0">
                          <a:effectLst/>
                        </a:rPr>
                        <a:t>Slechte hygiëne/gezondheid</a:t>
                      </a:r>
                      <a:endParaRPr lang="nl-BE" sz="32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1800">
                          <a:effectLst/>
                        </a:rPr>
                        <a:t>28</a:t>
                      </a:r>
                      <a:endParaRPr lang="nl-BE" sz="1800">
                        <a:effectLst/>
                        <a:latin typeface="Verdana"/>
                        <a:ea typeface="Calibri"/>
                        <a:cs typeface="Times New Roman"/>
                      </a:endParaRPr>
                    </a:p>
                  </a:txBody>
                  <a:tcPr marL="68580" marR="68580" marT="0" marB="0"/>
                </a:tc>
                <a:tc>
                  <a:txBody>
                    <a:bodyPr/>
                    <a:lstStyle/>
                    <a:p>
                      <a:pPr>
                        <a:lnSpc>
                          <a:spcPct val="115000"/>
                        </a:lnSpc>
                        <a:spcAft>
                          <a:spcPts val="0"/>
                        </a:spcAft>
                      </a:pPr>
                      <a:r>
                        <a:rPr lang="nl-BE" sz="1800" dirty="0">
                          <a:effectLst/>
                        </a:rPr>
                        <a:t>6</a:t>
                      </a:r>
                      <a:endParaRPr lang="nl-BE" sz="1800" dirty="0">
                        <a:effectLst/>
                        <a:latin typeface="Verdana"/>
                        <a:ea typeface="Calibri"/>
                        <a:cs typeface="Times New Roman"/>
                      </a:endParaRPr>
                    </a:p>
                  </a:txBody>
                  <a:tcPr marL="68580" marR="68580" marT="0" marB="0"/>
                </a:tc>
              </a:tr>
              <a:tr h="563693">
                <a:tc>
                  <a:txBody>
                    <a:bodyPr/>
                    <a:lstStyle/>
                    <a:p>
                      <a:pPr>
                        <a:lnSpc>
                          <a:spcPct val="115000"/>
                        </a:lnSpc>
                        <a:spcAft>
                          <a:spcPts val="0"/>
                        </a:spcAft>
                      </a:pPr>
                      <a:r>
                        <a:rPr lang="nl-BE" sz="3200" dirty="0">
                          <a:effectLst/>
                        </a:rPr>
                        <a:t>Onverzorgde kledij</a:t>
                      </a:r>
                      <a:endParaRPr lang="nl-BE" sz="32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1800">
                          <a:effectLst/>
                        </a:rPr>
                        <a:t>27</a:t>
                      </a:r>
                      <a:endParaRPr lang="nl-BE" sz="1800">
                        <a:effectLst/>
                        <a:latin typeface="Verdana"/>
                        <a:ea typeface="Calibri"/>
                        <a:cs typeface="Times New Roman"/>
                      </a:endParaRPr>
                    </a:p>
                  </a:txBody>
                  <a:tcPr marL="68580" marR="68580" marT="0" marB="0"/>
                </a:tc>
                <a:tc>
                  <a:txBody>
                    <a:bodyPr/>
                    <a:lstStyle/>
                    <a:p>
                      <a:pPr>
                        <a:lnSpc>
                          <a:spcPct val="115000"/>
                        </a:lnSpc>
                        <a:spcAft>
                          <a:spcPts val="0"/>
                        </a:spcAft>
                      </a:pPr>
                      <a:r>
                        <a:rPr lang="nl-BE" sz="1800" dirty="0">
                          <a:effectLst/>
                        </a:rPr>
                        <a:t>4</a:t>
                      </a:r>
                      <a:endParaRPr lang="nl-BE" sz="1800" dirty="0">
                        <a:effectLst/>
                        <a:latin typeface="Verdana"/>
                        <a:ea typeface="Calibri"/>
                        <a:cs typeface="Times New Roman"/>
                      </a:endParaRPr>
                    </a:p>
                  </a:txBody>
                  <a:tcPr marL="68580" marR="68580" marT="0" marB="0"/>
                </a:tc>
              </a:tr>
              <a:tr h="563693">
                <a:tc>
                  <a:txBody>
                    <a:bodyPr/>
                    <a:lstStyle/>
                    <a:p>
                      <a:pPr>
                        <a:lnSpc>
                          <a:spcPct val="115000"/>
                        </a:lnSpc>
                        <a:spcAft>
                          <a:spcPts val="0"/>
                        </a:spcAft>
                      </a:pPr>
                      <a:r>
                        <a:rPr lang="nl-BE" sz="3200" dirty="0">
                          <a:effectLst/>
                        </a:rPr>
                        <a:t>Ongezonde/onvoldoende voeding</a:t>
                      </a:r>
                      <a:endParaRPr lang="nl-BE" sz="32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1800">
                          <a:effectLst/>
                        </a:rPr>
                        <a:t>26</a:t>
                      </a:r>
                      <a:endParaRPr lang="nl-BE" sz="1800">
                        <a:effectLst/>
                        <a:latin typeface="Verdana"/>
                        <a:ea typeface="Calibri"/>
                        <a:cs typeface="Times New Roman"/>
                      </a:endParaRPr>
                    </a:p>
                  </a:txBody>
                  <a:tcPr marL="68580" marR="68580" marT="0" marB="0"/>
                </a:tc>
                <a:tc>
                  <a:txBody>
                    <a:bodyPr/>
                    <a:lstStyle/>
                    <a:p>
                      <a:pPr>
                        <a:lnSpc>
                          <a:spcPct val="115000"/>
                        </a:lnSpc>
                        <a:spcAft>
                          <a:spcPts val="0"/>
                        </a:spcAft>
                      </a:pPr>
                      <a:r>
                        <a:rPr lang="nl-BE" sz="1800" dirty="0">
                          <a:effectLst/>
                        </a:rPr>
                        <a:t>3</a:t>
                      </a:r>
                      <a:endParaRPr lang="nl-BE" sz="1800" dirty="0">
                        <a:effectLst/>
                        <a:latin typeface="Verdana"/>
                        <a:ea typeface="Calibri"/>
                        <a:cs typeface="Times New Roman"/>
                      </a:endParaRPr>
                    </a:p>
                  </a:txBody>
                  <a:tcPr marL="68580" marR="68580" marT="0" marB="0"/>
                </a:tc>
              </a:tr>
              <a:tr h="563693">
                <a:tc>
                  <a:txBody>
                    <a:bodyPr/>
                    <a:lstStyle/>
                    <a:p>
                      <a:pPr>
                        <a:lnSpc>
                          <a:spcPct val="115000"/>
                        </a:lnSpc>
                        <a:spcAft>
                          <a:spcPts val="0"/>
                        </a:spcAft>
                      </a:pPr>
                      <a:r>
                        <a:rPr lang="nl-BE" sz="3200" dirty="0">
                          <a:effectLst/>
                        </a:rPr>
                        <a:t>Slechte woning</a:t>
                      </a:r>
                      <a:endParaRPr lang="nl-BE" sz="32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1800">
                          <a:effectLst/>
                        </a:rPr>
                        <a:t>24</a:t>
                      </a:r>
                      <a:endParaRPr lang="nl-BE" sz="1800">
                        <a:effectLst/>
                        <a:latin typeface="Verdana"/>
                        <a:ea typeface="Calibri"/>
                        <a:cs typeface="Times New Roman"/>
                      </a:endParaRPr>
                    </a:p>
                  </a:txBody>
                  <a:tcPr marL="68580" marR="68580" marT="0" marB="0"/>
                </a:tc>
                <a:tc>
                  <a:txBody>
                    <a:bodyPr/>
                    <a:lstStyle/>
                    <a:p>
                      <a:pPr>
                        <a:lnSpc>
                          <a:spcPct val="115000"/>
                        </a:lnSpc>
                        <a:spcAft>
                          <a:spcPts val="0"/>
                        </a:spcAft>
                      </a:pPr>
                      <a:r>
                        <a:rPr lang="nl-BE" sz="1800" dirty="0">
                          <a:effectLst/>
                        </a:rPr>
                        <a:t>5</a:t>
                      </a:r>
                      <a:endParaRPr lang="nl-BE" sz="1800" dirty="0">
                        <a:effectLst/>
                        <a:latin typeface="Verdana"/>
                        <a:ea typeface="Calibri"/>
                        <a:cs typeface="Times New Roman"/>
                      </a:endParaRPr>
                    </a:p>
                  </a:txBody>
                  <a:tcPr marL="68580" marR="68580" marT="0" marB="0"/>
                </a:tc>
              </a:tr>
              <a:tr h="563693">
                <a:tc>
                  <a:txBody>
                    <a:bodyPr/>
                    <a:lstStyle/>
                    <a:p>
                      <a:pPr>
                        <a:lnSpc>
                          <a:spcPct val="115000"/>
                        </a:lnSpc>
                        <a:spcAft>
                          <a:spcPts val="0"/>
                        </a:spcAft>
                      </a:pPr>
                      <a:r>
                        <a:rPr lang="nl-BE" sz="3200" dirty="0">
                          <a:effectLst/>
                        </a:rPr>
                        <a:t>taalachterstand</a:t>
                      </a:r>
                      <a:endParaRPr lang="nl-BE" sz="32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1800">
                          <a:effectLst/>
                        </a:rPr>
                        <a:t>22</a:t>
                      </a:r>
                      <a:endParaRPr lang="nl-BE" sz="1800">
                        <a:effectLst/>
                        <a:latin typeface="Verdana"/>
                        <a:ea typeface="Calibri"/>
                        <a:cs typeface="Times New Roman"/>
                      </a:endParaRPr>
                    </a:p>
                  </a:txBody>
                  <a:tcPr marL="68580" marR="68580" marT="0" marB="0"/>
                </a:tc>
                <a:tc>
                  <a:txBody>
                    <a:bodyPr/>
                    <a:lstStyle/>
                    <a:p>
                      <a:pPr>
                        <a:lnSpc>
                          <a:spcPct val="115000"/>
                        </a:lnSpc>
                        <a:spcAft>
                          <a:spcPts val="0"/>
                        </a:spcAft>
                      </a:pPr>
                      <a:r>
                        <a:rPr lang="nl-BE" sz="1800" dirty="0">
                          <a:effectLst/>
                        </a:rPr>
                        <a:t>6</a:t>
                      </a:r>
                      <a:endParaRPr lang="nl-BE" sz="1800" dirty="0">
                        <a:effectLst/>
                        <a:latin typeface="Verdana"/>
                        <a:ea typeface="Calibri"/>
                        <a:cs typeface="Times New Roman"/>
                      </a:endParaRPr>
                    </a:p>
                  </a:txBody>
                  <a:tcPr marL="68580" marR="68580" marT="0" marB="0"/>
                </a:tc>
              </a:tr>
              <a:tr h="563693">
                <a:tc>
                  <a:txBody>
                    <a:bodyPr/>
                    <a:lstStyle/>
                    <a:p>
                      <a:pPr>
                        <a:lnSpc>
                          <a:spcPct val="115000"/>
                        </a:lnSpc>
                        <a:spcAft>
                          <a:spcPts val="0"/>
                        </a:spcAft>
                      </a:pPr>
                      <a:r>
                        <a:rPr lang="nl-BE" sz="3200" dirty="0">
                          <a:effectLst/>
                        </a:rPr>
                        <a:t>Te weinig kansen om te ontwikkelen</a:t>
                      </a:r>
                      <a:endParaRPr lang="nl-BE" sz="32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1800">
                          <a:effectLst/>
                        </a:rPr>
                        <a:t>20</a:t>
                      </a:r>
                      <a:endParaRPr lang="nl-BE" sz="1800">
                        <a:effectLst/>
                        <a:latin typeface="Verdana"/>
                        <a:ea typeface="Calibri"/>
                        <a:cs typeface="Times New Roman"/>
                      </a:endParaRPr>
                    </a:p>
                  </a:txBody>
                  <a:tcPr marL="68580" marR="68580" marT="0" marB="0"/>
                </a:tc>
                <a:tc>
                  <a:txBody>
                    <a:bodyPr/>
                    <a:lstStyle/>
                    <a:p>
                      <a:pPr>
                        <a:lnSpc>
                          <a:spcPct val="115000"/>
                        </a:lnSpc>
                        <a:spcAft>
                          <a:spcPts val="0"/>
                        </a:spcAft>
                      </a:pPr>
                      <a:r>
                        <a:rPr lang="nl-BE" sz="1800" dirty="0">
                          <a:effectLst/>
                        </a:rPr>
                        <a:t>5</a:t>
                      </a:r>
                      <a:endParaRPr lang="nl-BE" sz="1800" dirty="0">
                        <a:effectLst/>
                        <a:latin typeface="Verdana"/>
                        <a:ea typeface="Calibri"/>
                        <a:cs typeface="Times New Roman"/>
                      </a:endParaRPr>
                    </a:p>
                  </a:txBody>
                  <a:tcPr marL="68580" marR="68580" marT="0" marB="0"/>
                </a:tc>
              </a:tr>
              <a:tr h="563693">
                <a:tc>
                  <a:txBody>
                    <a:bodyPr/>
                    <a:lstStyle/>
                    <a:p>
                      <a:pPr>
                        <a:lnSpc>
                          <a:spcPct val="115000"/>
                        </a:lnSpc>
                        <a:spcAft>
                          <a:spcPts val="0"/>
                        </a:spcAft>
                      </a:pPr>
                      <a:r>
                        <a:rPr lang="nl-BE" sz="3200" dirty="0">
                          <a:effectLst/>
                        </a:rPr>
                        <a:t>Geen begeleiding thuis</a:t>
                      </a:r>
                      <a:endParaRPr lang="nl-BE" sz="32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1800">
                          <a:effectLst/>
                        </a:rPr>
                        <a:t>17</a:t>
                      </a:r>
                      <a:endParaRPr lang="nl-BE" sz="1800">
                        <a:effectLst/>
                        <a:latin typeface="Verdana"/>
                        <a:ea typeface="Calibri"/>
                        <a:cs typeface="Times New Roman"/>
                      </a:endParaRPr>
                    </a:p>
                  </a:txBody>
                  <a:tcPr marL="68580" marR="68580" marT="0" marB="0"/>
                </a:tc>
                <a:tc>
                  <a:txBody>
                    <a:bodyPr/>
                    <a:lstStyle/>
                    <a:p>
                      <a:pPr>
                        <a:lnSpc>
                          <a:spcPct val="115000"/>
                        </a:lnSpc>
                        <a:spcAft>
                          <a:spcPts val="0"/>
                        </a:spcAft>
                      </a:pPr>
                      <a:r>
                        <a:rPr lang="nl-BE" sz="1800" dirty="0">
                          <a:effectLst/>
                        </a:rPr>
                        <a:t>2</a:t>
                      </a:r>
                      <a:endParaRPr lang="nl-BE" sz="1800" dirty="0">
                        <a:effectLst/>
                        <a:latin typeface="Verdana"/>
                        <a:ea typeface="Calibri"/>
                        <a:cs typeface="Times New Roman"/>
                      </a:endParaRPr>
                    </a:p>
                  </a:txBody>
                  <a:tcPr marL="68580" marR="68580" marT="0" marB="0"/>
                </a:tc>
              </a:tr>
            </a:tbl>
          </a:graphicData>
        </a:graphic>
      </p:graphicFrame>
      <p:sp>
        <p:nvSpPr>
          <p:cNvPr id="3" name="Rectangle 1"/>
          <p:cNvSpPr>
            <a:spLocks noChangeArrowheads="1"/>
          </p:cNvSpPr>
          <p:nvPr/>
        </p:nvSpPr>
        <p:spPr bwMode="auto">
          <a:xfrm>
            <a:off x="1524000" y="59639"/>
            <a:ext cx="91440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nl-BE" sz="2800" dirty="0">
                <a:latin typeface="Verdana" pitchFamily="34" charset="0"/>
                <a:ea typeface="Calibri" pitchFamily="34" charset="0"/>
                <a:cs typeface="Times New Roman" pitchFamily="18" charset="0"/>
              </a:rPr>
              <a:t>Wat zijn volgens jou </a:t>
            </a:r>
            <a:r>
              <a:rPr lang="nl-BE" sz="2800" b="1" dirty="0">
                <a:latin typeface="Verdana" pitchFamily="34" charset="0"/>
                <a:ea typeface="Calibri" pitchFamily="34" charset="0"/>
                <a:cs typeface="Times New Roman" pitchFamily="18" charset="0"/>
              </a:rPr>
              <a:t>algemene kenmerken</a:t>
            </a:r>
            <a:r>
              <a:rPr lang="nl-BE" sz="2800" dirty="0">
                <a:latin typeface="Verdana" pitchFamily="34" charset="0"/>
                <a:ea typeface="Calibri" pitchFamily="34" charset="0"/>
                <a:cs typeface="Times New Roman" pitchFamily="18" charset="0"/>
              </a:rPr>
              <a:t> van </a:t>
            </a:r>
            <a:r>
              <a:rPr lang="nl-BE" sz="2800" dirty="0" err="1">
                <a:latin typeface="Verdana" pitchFamily="34" charset="0"/>
                <a:ea typeface="Calibri" pitchFamily="34" charset="0"/>
                <a:cs typeface="Times New Roman" pitchFamily="18" charset="0"/>
              </a:rPr>
              <a:t>kansarmoede</a:t>
            </a:r>
            <a:r>
              <a:rPr lang="nl-BE" sz="2800" dirty="0">
                <a:latin typeface="Verdana" pitchFamily="34" charset="0"/>
                <a:ea typeface="Calibri" pitchFamily="34" charset="0"/>
                <a:cs typeface="Times New Roman" pitchFamily="18" charset="0"/>
              </a:rPr>
              <a:t>?</a:t>
            </a:r>
            <a:endParaRPr lang="nl-BE" sz="2800" dirty="0">
              <a:latin typeface="Arial" pitchFamily="34" charset="0"/>
              <a:cs typeface="Arial" pitchFamily="34" charset="0"/>
            </a:endParaRPr>
          </a:p>
        </p:txBody>
      </p:sp>
    </p:spTree>
    <p:extLst>
      <p:ext uri="{BB962C8B-B14F-4D97-AF65-F5344CB8AC3E}">
        <p14:creationId xmlns:p14="http://schemas.microsoft.com/office/powerpoint/2010/main" val="2544402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nvPr>
        </p:nvGraphicFramePr>
        <p:xfrm>
          <a:off x="1524001" y="1181899"/>
          <a:ext cx="9144001" cy="5676101"/>
        </p:xfrm>
        <a:graphic>
          <a:graphicData uri="http://schemas.openxmlformats.org/drawingml/2006/table">
            <a:tbl>
              <a:tblPr firstRow="1" firstCol="1" bandRow="1">
                <a:tableStyleId>{5C22544A-7EE6-4342-B048-85BDC9FD1C3A}</a:tableStyleId>
              </a:tblPr>
              <a:tblGrid>
                <a:gridCol w="6860978"/>
                <a:gridCol w="1241766"/>
                <a:gridCol w="1041257"/>
              </a:tblGrid>
              <a:tr h="743391">
                <a:tc>
                  <a:txBody>
                    <a:bodyPr/>
                    <a:lstStyle/>
                    <a:p>
                      <a:pPr>
                        <a:lnSpc>
                          <a:spcPct val="115000"/>
                        </a:lnSpc>
                        <a:spcAft>
                          <a:spcPts val="0"/>
                        </a:spcAft>
                      </a:pPr>
                      <a:r>
                        <a:rPr lang="nl-BE" sz="3200" dirty="0">
                          <a:effectLst/>
                        </a:rPr>
                        <a:t>kenmerk</a:t>
                      </a:r>
                      <a:endParaRPr lang="nl-BE" sz="32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1800" dirty="0">
                          <a:effectLst/>
                        </a:rPr>
                        <a:t>Aantal x genoemd</a:t>
                      </a:r>
                      <a:endParaRPr lang="nl-BE" sz="18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1800" dirty="0">
                          <a:effectLst/>
                        </a:rPr>
                        <a:t>Uit … </a:t>
                      </a:r>
                    </a:p>
                    <a:p>
                      <a:pPr>
                        <a:lnSpc>
                          <a:spcPct val="115000"/>
                        </a:lnSpc>
                        <a:spcAft>
                          <a:spcPts val="0"/>
                        </a:spcAft>
                      </a:pPr>
                      <a:r>
                        <a:rPr lang="nl-BE" sz="1800" dirty="0">
                          <a:effectLst/>
                        </a:rPr>
                        <a:t>≠ scholen </a:t>
                      </a:r>
                      <a:endParaRPr lang="nl-BE" sz="1800" dirty="0">
                        <a:effectLst/>
                        <a:latin typeface="Verdana"/>
                        <a:ea typeface="Calibri"/>
                        <a:cs typeface="Times New Roman"/>
                      </a:endParaRPr>
                    </a:p>
                  </a:txBody>
                  <a:tcPr marL="68580" marR="68580" marT="0" marB="0"/>
                </a:tc>
              </a:tr>
              <a:tr h="493271">
                <a:tc>
                  <a:txBody>
                    <a:bodyPr/>
                    <a:lstStyle/>
                    <a:p>
                      <a:pPr>
                        <a:lnSpc>
                          <a:spcPct val="115000"/>
                        </a:lnSpc>
                        <a:spcAft>
                          <a:spcPts val="0"/>
                        </a:spcAft>
                      </a:pPr>
                      <a:r>
                        <a:rPr lang="nl-BE" sz="2800" dirty="0">
                          <a:effectLst/>
                        </a:rPr>
                        <a:t>Onverzorgde kledij</a:t>
                      </a:r>
                      <a:endParaRPr lang="nl-BE" sz="28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2800">
                          <a:effectLst/>
                        </a:rPr>
                        <a:t>51</a:t>
                      </a:r>
                      <a:endParaRPr lang="nl-BE" sz="2800">
                        <a:effectLst/>
                        <a:latin typeface="Verdana"/>
                        <a:ea typeface="Calibri"/>
                        <a:cs typeface="Times New Roman"/>
                      </a:endParaRPr>
                    </a:p>
                  </a:txBody>
                  <a:tcPr marL="68580" marR="68580" marT="0" marB="0"/>
                </a:tc>
                <a:tc>
                  <a:txBody>
                    <a:bodyPr/>
                    <a:lstStyle/>
                    <a:p>
                      <a:pPr>
                        <a:lnSpc>
                          <a:spcPct val="115000"/>
                        </a:lnSpc>
                        <a:spcAft>
                          <a:spcPts val="0"/>
                        </a:spcAft>
                      </a:pPr>
                      <a:r>
                        <a:rPr lang="nl-BE" sz="2800">
                          <a:effectLst/>
                        </a:rPr>
                        <a:t>6</a:t>
                      </a:r>
                      <a:endParaRPr lang="nl-BE" sz="2800">
                        <a:effectLst/>
                        <a:latin typeface="Verdana"/>
                        <a:ea typeface="Calibri"/>
                        <a:cs typeface="Times New Roman"/>
                      </a:endParaRPr>
                    </a:p>
                  </a:txBody>
                  <a:tcPr marL="68580" marR="68580" marT="0" marB="0"/>
                </a:tc>
              </a:tr>
              <a:tr h="493271">
                <a:tc>
                  <a:txBody>
                    <a:bodyPr/>
                    <a:lstStyle/>
                    <a:p>
                      <a:pPr>
                        <a:lnSpc>
                          <a:spcPct val="115000"/>
                        </a:lnSpc>
                        <a:spcAft>
                          <a:spcPts val="0"/>
                        </a:spcAft>
                      </a:pPr>
                      <a:r>
                        <a:rPr lang="nl-BE" sz="2800" dirty="0">
                          <a:effectLst/>
                        </a:rPr>
                        <a:t>Sociale isolatie</a:t>
                      </a:r>
                      <a:endParaRPr lang="nl-BE" sz="28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2800">
                          <a:effectLst/>
                        </a:rPr>
                        <a:t>34</a:t>
                      </a:r>
                      <a:endParaRPr lang="nl-BE" sz="2800">
                        <a:effectLst/>
                        <a:latin typeface="Verdana"/>
                        <a:ea typeface="Calibri"/>
                        <a:cs typeface="Times New Roman"/>
                      </a:endParaRPr>
                    </a:p>
                  </a:txBody>
                  <a:tcPr marL="68580" marR="68580" marT="0" marB="0"/>
                </a:tc>
                <a:tc>
                  <a:txBody>
                    <a:bodyPr/>
                    <a:lstStyle/>
                    <a:p>
                      <a:pPr>
                        <a:lnSpc>
                          <a:spcPct val="115000"/>
                        </a:lnSpc>
                        <a:spcAft>
                          <a:spcPts val="0"/>
                        </a:spcAft>
                      </a:pPr>
                      <a:r>
                        <a:rPr lang="nl-BE" sz="2800">
                          <a:effectLst/>
                        </a:rPr>
                        <a:t>7</a:t>
                      </a:r>
                      <a:endParaRPr lang="nl-BE" sz="2800">
                        <a:effectLst/>
                        <a:latin typeface="Verdana"/>
                        <a:ea typeface="Calibri"/>
                        <a:cs typeface="Times New Roman"/>
                      </a:endParaRPr>
                    </a:p>
                  </a:txBody>
                  <a:tcPr marL="68580" marR="68580" marT="0" marB="0"/>
                </a:tc>
              </a:tr>
              <a:tr h="493271">
                <a:tc>
                  <a:txBody>
                    <a:bodyPr/>
                    <a:lstStyle/>
                    <a:p>
                      <a:pPr>
                        <a:lnSpc>
                          <a:spcPct val="115000"/>
                        </a:lnSpc>
                        <a:spcAft>
                          <a:spcPts val="0"/>
                        </a:spcAft>
                      </a:pPr>
                      <a:r>
                        <a:rPr lang="nl-BE" sz="2800" dirty="0">
                          <a:effectLst/>
                        </a:rPr>
                        <a:t>taalachterstand</a:t>
                      </a:r>
                      <a:endParaRPr lang="nl-BE" sz="28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2800">
                          <a:effectLst/>
                        </a:rPr>
                        <a:t>31</a:t>
                      </a:r>
                      <a:endParaRPr lang="nl-BE" sz="2800">
                        <a:effectLst/>
                        <a:latin typeface="Verdana"/>
                        <a:ea typeface="Calibri"/>
                        <a:cs typeface="Times New Roman"/>
                      </a:endParaRPr>
                    </a:p>
                  </a:txBody>
                  <a:tcPr marL="68580" marR="68580" marT="0" marB="0"/>
                </a:tc>
                <a:tc>
                  <a:txBody>
                    <a:bodyPr/>
                    <a:lstStyle/>
                    <a:p>
                      <a:pPr>
                        <a:lnSpc>
                          <a:spcPct val="115000"/>
                        </a:lnSpc>
                        <a:spcAft>
                          <a:spcPts val="0"/>
                        </a:spcAft>
                      </a:pPr>
                      <a:r>
                        <a:rPr lang="nl-BE" sz="2800">
                          <a:effectLst/>
                        </a:rPr>
                        <a:t>7</a:t>
                      </a:r>
                      <a:endParaRPr lang="nl-BE" sz="2800">
                        <a:effectLst/>
                        <a:latin typeface="Verdana"/>
                        <a:ea typeface="Calibri"/>
                        <a:cs typeface="Times New Roman"/>
                      </a:endParaRPr>
                    </a:p>
                  </a:txBody>
                  <a:tcPr marL="68580" marR="68580" marT="0" marB="0"/>
                </a:tc>
              </a:tr>
              <a:tr h="493271">
                <a:tc>
                  <a:txBody>
                    <a:bodyPr/>
                    <a:lstStyle/>
                    <a:p>
                      <a:pPr>
                        <a:lnSpc>
                          <a:spcPct val="115000"/>
                        </a:lnSpc>
                        <a:spcAft>
                          <a:spcPts val="0"/>
                        </a:spcAft>
                      </a:pPr>
                      <a:r>
                        <a:rPr lang="nl-BE" sz="2800" dirty="0">
                          <a:effectLst/>
                        </a:rPr>
                        <a:t>Slechte hygiëne/gezondheid</a:t>
                      </a:r>
                      <a:endParaRPr lang="nl-BE" sz="28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2800">
                          <a:effectLst/>
                        </a:rPr>
                        <a:t>31</a:t>
                      </a:r>
                      <a:endParaRPr lang="nl-BE" sz="2800">
                        <a:effectLst/>
                        <a:latin typeface="Verdana"/>
                        <a:ea typeface="Calibri"/>
                        <a:cs typeface="Times New Roman"/>
                      </a:endParaRPr>
                    </a:p>
                  </a:txBody>
                  <a:tcPr marL="68580" marR="68580" marT="0" marB="0"/>
                </a:tc>
                <a:tc>
                  <a:txBody>
                    <a:bodyPr/>
                    <a:lstStyle/>
                    <a:p>
                      <a:pPr>
                        <a:lnSpc>
                          <a:spcPct val="115000"/>
                        </a:lnSpc>
                        <a:spcAft>
                          <a:spcPts val="0"/>
                        </a:spcAft>
                      </a:pPr>
                      <a:r>
                        <a:rPr lang="nl-BE" sz="2800">
                          <a:effectLst/>
                        </a:rPr>
                        <a:t>4</a:t>
                      </a:r>
                      <a:endParaRPr lang="nl-BE" sz="2800">
                        <a:effectLst/>
                        <a:latin typeface="Verdana"/>
                        <a:ea typeface="Calibri"/>
                        <a:cs typeface="Times New Roman"/>
                      </a:endParaRPr>
                    </a:p>
                  </a:txBody>
                  <a:tcPr marL="68580" marR="68580" marT="0" marB="0"/>
                </a:tc>
              </a:tr>
              <a:tr h="493271">
                <a:tc>
                  <a:txBody>
                    <a:bodyPr/>
                    <a:lstStyle/>
                    <a:p>
                      <a:pPr>
                        <a:lnSpc>
                          <a:spcPct val="115000"/>
                        </a:lnSpc>
                        <a:spcAft>
                          <a:spcPts val="0"/>
                        </a:spcAft>
                      </a:pPr>
                      <a:r>
                        <a:rPr lang="nl-BE" sz="2800" dirty="0">
                          <a:effectLst/>
                        </a:rPr>
                        <a:t>Ongezonde/onvoldoende voeding</a:t>
                      </a:r>
                      <a:endParaRPr lang="nl-BE" sz="28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2800">
                          <a:effectLst/>
                        </a:rPr>
                        <a:t>29</a:t>
                      </a:r>
                      <a:endParaRPr lang="nl-BE" sz="2800">
                        <a:effectLst/>
                        <a:latin typeface="Verdana"/>
                        <a:ea typeface="Calibri"/>
                        <a:cs typeface="Times New Roman"/>
                      </a:endParaRPr>
                    </a:p>
                  </a:txBody>
                  <a:tcPr marL="68580" marR="68580" marT="0" marB="0"/>
                </a:tc>
                <a:tc>
                  <a:txBody>
                    <a:bodyPr/>
                    <a:lstStyle/>
                    <a:p>
                      <a:pPr>
                        <a:lnSpc>
                          <a:spcPct val="115000"/>
                        </a:lnSpc>
                        <a:spcAft>
                          <a:spcPts val="0"/>
                        </a:spcAft>
                      </a:pPr>
                      <a:r>
                        <a:rPr lang="nl-BE" sz="2800">
                          <a:effectLst/>
                        </a:rPr>
                        <a:t>6</a:t>
                      </a:r>
                      <a:endParaRPr lang="nl-BE" sz="2800">
                        <a:effectLst/>
                        <a:latin typeface="Verdana"/>
                        <a:ea typeface="Calibri"/>
                        <a:cs typeface="Times New Roman"/>
                      </a:endParaRPr>
                    </a:p>
                  </a:txBody>
                  <a:tcPr marL="68580" marR="68580" marT="0" marB="0"/>
                </a:tc>
              </a:tr>
              <a:tr h="493271">
                <a:tc>
                  <a:txBody>
                    <a:bodyPr/>
                    <a:lstStyle/>
                    <a:p>
                      <a:pPr>
                        <a:lnSpc>
                          <a:spcPct val="115000"/>
                        </a:lnSpc>
                        <a:spcAft>
                          <a:spcPts val="0"/>
                        </a:spcAft>
                      </a:pPr>
                      <a:r>
                        <a:rPr lang="nl-BE" sz="2800" dirty="0">
                          <a:effectLst/>
                        </a:rPr>
                        <a:t>Financiële problemen</a:t>
                      </a:r>
                      <a:endParaRPr lang="nl-BE" sz="28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2800">
                          <a:effectLst/>
                        </a:rPr>
                        <a:t>28</a:t>
                      </a:r>
                      <a:endParaRPr lang="nl-BE" sz="2800">
                        <a:effectLst/>
                        <a:latin typeface="Verdana"/>
                        <a:ea typeface="Calibri"/>
                        <a:cs typeface="Times New Roman"/>
                      </a:endParaRPr>
                    </a:p>
                  </a:txBody>
                  <a:tcPr marL="68580" marR="68580" marT="0" marB="0"/>
                </a:tc>
                <a:tc>
                  <a:txBody>
                    <a:bodyPr/>
                    <a:lstStyle/>
                    <a:p>
                      <a:pPr>
                        <a:lnSpc>
                          <a:spcPct val="115000"/>
                        </a:lnSpc>
                        <a:spcAft>
                          <a:spcPts val="0"/>
                        </a:spcAft>
                      </a:pPr>
                      <a:r>
                        <a:rPr lang="nl-BE" sz="2800">
                          <a:effectLst/>
                        </a:rPr>
                        <a:t>5</a:t>
                      </a:r>
                      <a:endParaRPr lang="nl-BE" sz="2800">
                        <a:effectLst/>
                        <a:latin typeface="Verdana"/>
                        <a:ea typeface="Calibri"/>
                        <a:cs typeface="Times New Roman"/>
                      </a:endParaRPr>
                    </a:p>
                  </a:txBody>
                  <a:tcPr marL="68580" marR="68580" marT="0" marB="0"/>
                </a:tc>
              </a:tr>
              <a:tr h="493271">
                <a:tc>
                  <a:txBody>
                    <a:bodyPr/>
                    <a:lstStyle/>
                    <a:p>
                      <a:pPr>
                        <a:lnSpc>
                          <a:spcPct val="115000"/>
                        </a:lnSpc>
                        <a:spcAft>
                          <a:spcPts val="0"/>
                        </a:spcAft>
                      </a:pPr>
                      <a:r>
                        <a:rPr lang="nl-BE" sz="2800" dirty="0">
                          <a:effectLst/>
                        </a:rPr>
                        <a:t>leerachterstand</a:t>
                      </a:r>
                      <a:endParaRPr lang="nl-BE" sz="28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2800">
                          <a:effectLst/>
                        </a:rPr>
                        <a:t>15</a:t>
                      </a:r>
                      <a:endParaRPr lang="nl-BE" sz="2800">
                        <a:effectLst/>
                        <a:latin typeface="Verdana"/>
                        <a:ea typeface="Calibri"/>
                        <a:cs typeface="Times New Roman"/>
                      </a:endParaRPr>
                    </a:p>
                  </a:txBody>
                  <a:tcPr marL="68580" marR="68580" marT="0" marB="0"/>
                </a:tc>
                <a:tc>
                  <a:txBody>
                    <a:bodyPr/>
                    <a:lstStyle/>
                    <a:p>
                      <a:pPr>
                        <a:lnSpc>
                          <a:spcPct val="115000"/>
                        </a:lnSpc>
                        <a:spcAft>
                          <a:spcPts val="0"/>
                        </a:spcAft>
                      </a:pPr>
                      <a:r>
                        <a:rPr lang="nl-BE" sz="2800">
                          <a:effectLst/>
                        </a:rPr>
                        <a:t>4</a:t>
                      </a:r>
                      <a:endParaRPr lang="nl-BE" sz="2800">
                        <a:effectLst/>
                        <a:latin typeface="Verdana"/>
                        <a:ea typeface="Calibri"/>
                        <a:cs typeface="Times New Roman"/>
                      </a:endParaRPr>
                    </a:p>
                  </a:txBody>
                  <a:tcPr marL="68580" marR="68580" marT="0" marB="0"/>
                </a:tc>
              </a:tr>
              <a:tr h="493271">
                <a:tc>
                  <a:txBody>
                    <a:bodyPr/>
                    <a:lstStyle/>
                    <a:p>
                      <a:pPr>
                        <a:lnSpc>
                          <a:spcPct val="115000"/>
                        </a:lnSpc>
                        <a:spcAft>
                          <a:spcPts val="0"/>
                        </a:spcAft>
                      </a:pPr>
                      <a:r>
                        <a:rPr lang="nl-BE" sz="2800" dirty="0">
                          <a:effectLst/>
                        </a:rPr>
                        <a:t>Weinig vrijetijdsbesteding</a:t>
                      </a:r>
                      <a:endParaRPr lang="nl-BE" sz="28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2800" dirty="0">
                          <a:effectLst/>
                        </a:rPr>
                        <a:t>15</a:t>
                      </a:r>
                      <a:endParaRPr lang="nl-BE" sz="28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2800">
                          <a:effectLst/>
                        </a:rPr>
                        <a:t>4</a:t>
                      </a:r>
                      <a:endParaRPr lang="nl-BE" sz="2800">
                        <a:effectLst/>
                        <a:latin typeface="Verdana"/>
                        <a:ea typeface="Calibri"/>
                        <a:cs typeface="Times New Roman"/>
                      </a:endParaRPr>
                    </a:p>
                  </a:txBody>
                  <a:tcPr marL="68580" marR="68580" marT="0" marB="0"/>
                </a:tc>
              </a:tr>
              <a:tr h="493271">
                <a:tc>
                  <a:txBody>
                    <a:bodyPr/>
                    <a:lstStyle/>
                    <a:p>
                      <a:pPr>
                        <a:lnSpc>
                          <a:spcPct val="115000"/>
                        </a:lnSpc>
                        <a:spcAft>
                          <a:spcPts val="0"/>
                        </a:spcAft>
                      </a:pPr>
                      <a:r>
                        <a:rPr lang="nl-BE" sz="2800">
                          <a:effectLst/>
                        </a:rPr>
                        <a:t>Ouders kunnen hun kind niet ondersteunen</a:t>
                      </a:r>
                      <a:endParaRPr lang="nl-BE" sz="2800">
                        <a:effectLst/>
                        <a:latin typeface="Verdana"/>
                        <a:ea typeface="Calibri"/>
                        <a:cs typeface="Times New Roman"/>
                      </a:endParaRPr>
                    </a:p>
                  </a:txBody>
                  <a:tcPr marL="68580" marR="68580" marT="0" marB="0"/>
                </a:tc>
                <a:tc>
                  <a:txBody>
                    <a:bodyPr/>
                    <a:lstStyle/>
                    <a:p>
                      <a:pPr>
                        <a:lnSpc>
                          <a:spcPct val="115000"/>
                        </a:lnSpc>
                        <a:spcAft>
                          <a:spcPts val="0"/>
                        </a:spcAft>
                      </a:pPr>
                      <a:r>
                        <a:rPr lang="nl-BE" sz="2800" dirty="0">
                          <a:effectLst/>
                        </a:rPr>
                        <a:t>15</a:t>
                      </a:r>
                      <a:endParaRPr lang="nl-BE" sz="28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2800" dirty="0">
                          <a:effectLst/>
                        </a:rPr>
                        <a:t>4</a:t>
                      </a:r>
                      <a:endParaRPr lang="nl-BE" sz="2800" dirty="0">
                        <a:effectLst/>
                        <a:latin typeface="Verdana"/>
                        <a:ea typeface="Calibri"/>
                        <a:cs typeface="Times New Roman"/>
                      </a:endParaRPr>
                    </a:p>
                  </a:txBody>
                  <a:tcPr marL="68580" marR="68580" marT="0" marB="0"/>
                </a:tc>
              </a:tr>
              <a:tr h="493271">
                <a:tc>
                  <a:txBody>
                    <a:bodyPr/>
                    <a:lstStyle/>
                    <a:p>
                      <a:pPr>
                        <a:lnSpc>
                          <a:spcPct val="115000"/>
                        </a:lnSpc>
                        <a:spcAft>
                          <a:spcPts val="0"/>
                        </a:spcAft>
                      </a:pPr>
                      <a:r>
                        <a:rPr lang="nl-BE" sz="2800">
                          <a:effectLst/>
                        </a:rPr>
                        <a:t>Sociaal minder kansen</a:t>
                      </a:r>
                      <a:endParaRPr lang="nl-BE" sz="2800">
                        <a:effectLst/>
                        <a:latin typeface="Verdana"/>
                        <a:ea typeface="Calibri"/>
                        <a:cs typeface="Times New Roman"/>
                      </a:endParaRPr>
                    </a:p>
                  </a:txBody>
                  <a:tcPr marL="68580" marR="68580" marT="0" marB="0"/>
                </a:tc>
                <a:tc>
                  <a:txBody>
                    <a:bodyPr/>
                    <a:lstStyle/>
                    <a:p>
                      <a:pPr>
                        <a:lnSpc>
                          <a:spcPct val="115000"/>
                        </a:lnSpc>
                        <a:spcAft>
                          <a:spcPts val="0"/>
                        </a:spcAft>
                      </a:pPr>
                      <a:r>
                        <a:rPr lang="nl-BE" sz="2800">
                          <a:effectLst/>
                        </a:rPr>
                        <a:t>15</a:t>
                      </a:r>
                      <a:endParaRPr lang="nl-BE" sz="2800">
                        <a:effectLst/>
                        <a:latin typeface="Verdana"/>
                        <a:ea typeface="Calibri"/>
                        <a:cs typeface="Times New Roman"/>
                      </a:endParaRPr>
                    </a:p>
                  </a:txBody>
                  <a:tcPr marL="68580" marR="68580" marT="0" marB="0"/>
                </a:tc>
                <a:tc>
                  <a:txBody>
                    <a:bodyPr/>
                    <a:lstStyle/>
                    <a:p>
                      <a:pPr>
                        <a:lnSpc>
                          <a:spcPct val="115000"/>
                        </a:lnSpc>
                        <a:spcAft>
                          <a:spcPts val="0"/>
                        </a:spcAft>
                      </a:pPr>
                      <a:r>
                        <a:rPr lang="nl-BE" sz="2800" dirty="0">
                          <a:effectLst/>
                        </a:rPr>
                        <a:t>4</a:t>
                      </a:r>
                      <a:endParaRPr lang="nl-BE" sz="2800" dirty="0">
                        <a:effectLst/>
                        <a:latin typeface="Verdana"/>
                        <a:ea typeface="Calibri"/>
                        <a:cs typeface="Times New Roman"/>
                      </a:endParaRPr>
                    </a:p>
                  </a:txBody>
                  <a:tcPr marL="68580" marR="68580" marT="0" marB="0"/>
                </a:tc>
              </a:tr>
            </a:tbl>
          </a:graphicData>
        </a:graphic>
      </p:graphicFrame>
      <p:sp>
        <p:nvSpPr>
          <p:cNvPr id="3" name="Rectangle 1"/>
          <p:cNvSpPr>
            <a:spLocks noChangeArrowheads="1"/>
          </p:cNvSpPr>
          <p:nvPr/>
        </p:nvSpPr>
        <p:spPr bwMode="auto">
          <a:xfrm>
            <a:off x="1524001" y="-25718"/>
            <a:ext cx="903649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nl-BE" sz="3600" dirty="0">
                <a:latin typeface="Verdana" pitchFamily="34" charset="0"/>
                <a:ea typeface="Calibri" pitchFamily="34" charset="0"/>
                <a:cs typeface="Times New Roman" pitchFamily="18" charset="0"/>
              </a:rPr>
              <a:t>Wat zijn volgens jou </a:t>
            </a:r>
            <a:r>
              <a:rPr lang="nl-BE" sz="3600" b="1" dirty="0">
                <a:latin typeface="Verdana" pitchFamily="34" charset="0"/>
                <a:ea typeface="Calibri" pitchFamily="34" charset="0"/>
                <a:cs typeface="Times New Roman" pitchFamily="18" charset="0"/>
              </a:rPr>
              <a:t>specifieke kenmerken</a:t>
            </a:r>
            <a:r>
              <a:rPr lang="nl-BE" sz="3600" dirty="0">
                <a:latin typeface="Verdana" pitchFamily="34" charset="0"/>
                <a:ea typeface="Calibri" pitchFamily="34" charset="0"/>
                <a:cs typeface="Times New Roman" pitchFamily="18" charset="0"/>
              </a:rPr>
              <a:t> van kansarme </a:t>
            </a:r>
            <a:r>
              <a:rPr lang="nl-BE" sz="3600" dirty="0" smtClean="0">
                <a:latin typeface="Verdana" pitchFamily="34" charset="0"/>
                <a:ea typeface="Calibri" pitchFamily="34" charset="0"/>
                <a:cs typeface="Times New Roman" pitchFamily="18" charset="0"/>
              </a:rPr>
              <a:t>kinderen? </a:t>
            </a:r>
            <a:endParaRPr lang="nl-BE" sz="3600" dirty="0">
              <a:latin typeface="Arial" pitchFamily="34" charset="0"/>
              <a:cs typeface="Arial" pitchFamily="34" charset="0"/>
            </a:endParaRPr>
          </a:p>
        </p:txBody>
      </p:sp>
    </p:spTree>
    <p:extLst>
      <p:ext uri="{BB962C8B-B14F-4D97-AF65-F5344CB8AC3E}">
        <p14:creationId xmlns:p14="http://schemas.microsoft.com/office/powerpoint/2010/main" val="3924521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nvPr>
        </p:nvGraphicFramePr>
        <p:xfrm>
          <a:off x="1524000" y="901938"/>
          <a:ext cx="9143999" cy="6321093"/>
        </p:xfrm>
        <a:graphic>
          <a:graphicData uri="http://schemas.openxmlformats.org/drawingml/2006/table">
            <a:tbl>
              <a:tblPr firstRow="1" firstCol="1" bandRow="1">
                <a:tableStyleId>{5C22544A-7EE6-4342-B048-85BDC9FD1C3A}</a:tableStyleId>
              </a:tblPr>
              <a:tblGrid>
                <a:gridCol w="6860977"/>
                <a:gridCol w="1241765"/>
                <a:gridCol w="1041257"/>
              </a:tblGrid>
              <a:tr h="717685">
                <a:tc>
                  <a:txBody>
                    <a:bodyPr/>
                    <a:lstStyle/>
                    <a:p>
                      <a:pPr>
                        <a:lnSpc>
                          <a:spcPct val="115000"/>
                        </a:lnSpc>
                        <a:spcAft>
                          <a:spcPts val="0"/>
                        </a:spcAft>
                      </a:pPr>
                      <a:r>
                        <a:rPr lang="nl-BE" sz="3200" dirty="0">
                          <a:effectLst/>
                        </a:rPr>
                        <a:t>kenmerk</a:t>
                      </a:r>
                      <a:endParaRPr lang="nl-BE" sz="32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1800" dirty="0">
                          <a:effectLst/>
                        </a:rPr>
                        <a:t>Aantal x genoemd</a:t>
                      </a:r>
                      <a:endParaRPr lang="nl-BE" sz="18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1800" dirty="0">
                          <a:effectLst/>
                        </a:rPr>
                        <a:t>Uit … </a:t>
                      </a:r>
                    </a:p>
                    <a:p>
                      <a:pPr>
                        <a:lnSpc>
                          <a:spcPct val="115000"/>
                        </a:lnSpc>
                        <a:spcAft>
                          <a:spcPts val="0"/>
                        </a:spcAft>
                      </a:pPr>
                      <a:r>
                        <a:rPr lang="nl-BE" sz="1800" dirty="0">
                          <a:effectLst/>
                        </a:rPr>
                        <a:t>≠ scholen </a:t>
                      </a:r>
                      <a:endParaRPr lang="nl-BE" sz="1800" dirty="0">
                        <a:effectLst/>
                        <a:latin typeface="Verdana"/>
                        <a:ea typeface="Calibri"/>
                        <a:cs typeface="Times New Roman"/>
                      </a:endParaRPr>
                    </a:p>
                  </a:txBody>
                  <a:tcPr marL="68580" marR="68580" marT="0" marB="0"/>
                </a:tc>
              </a:tr>
              <a:tr h="476216">
                <a:tc>
                  <a:txBody>
                    <a:bodyPr/>
                    <a:lstStyle/>
                    <a:p>
                      <a:pPr>
                        <a:lnSpc>
                          <a:spcPct val="115000"/>
                        </a:lnSpc>
                        <a:spcAft>
                          <a:spcPts val="0"/>
                        </a:spcAft>
                      </a:pPr>
                      <a:r>
                        <a:rPr lang="nl-BE" sz="2400" dirty="0">
                          <a:effectLst/>
                        </a:rPr>
                        <a:t>Minder ondersteuning van thuis</a:t>
                      </a:r>
                      <a:endParaRPr lang="nl-BE" sz="24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2400">
                          <a:effectLst/>
                        </a:rPr>
                        <a:t>71</a:t>
                      </a:r>
                      <a:endParaRPr lang="nl-BE" sz="2400">
                        <a:effectLst/>
                        <a:latin typeface="Verdana"/>
                        <a:ea typeface="Calibri"/>
                        <a:cs typeface="Times New Roman"/>
                      </a:endParaRPr>
                    </a:p>
                  </a:txBody>
                  <a:tcPr marL="68580" marR="68580" marT="0" marB="0"/>
                </a:tc>
                <a:tc>
                  <a:txBody>
                    <a:bodyPr/>
                    <a:lstStyle/>
                    <a:p>
                      <a:pPr>
                        <a:lnSpc>
                          <a:spcPct val="115000"/>
                        </a:lnSpc>
                        <a:spcAft>
                          <a:spcPts val="0"/>
                        </a:spcAft>
                      </a:pPr>
                      <a:r>
                        <a:rPr lang="nl-BE" sz="2400">
                          <a:effectLst/>
                        </a:rPr>
                        <a:t>6</a:t>
                      </a:r>
                      <a:endParaRPr lang="nl-BE" sz="2400">
                        <a:effectLst/>
                        <a:latin typeface="Verdana"/>
                        <a:ea typeface="Calibri"/>
                        <a:cs typeface="Times New Roman"/>
                      </a:endParaRPr>
                    </a:p>
                  </a:txBody>
                  <a:tcPr marL="68580" marR="68580" marT="0" marB="0"/>
                </a:tc>
              </a:tr>
              <a:tr h="476216">
                <a:tc>
                  <a:txBody>
                    <a:bodyPr/>
                    <a:lstStyle/>
                    <a:p>
                      <a:pPr>
                        <a:lnSpc>
                          <a:spcPct val="115000"/>
                        </a:lnSpc>
                        <a:spcAft>
                          <a:spcPts val="0"/>
                        </a:spcAft>
                      </a:pPr>
                      <a:r>
                        <a:rPr lang="nl-BE" sz="2400" dirty="0">
                          <a:effectLst/>
                        </a:rPr>
                        <a:t>Minder ontwikkelingskansen</a:t>
                      </a:r>
                      <a:endParaRPr lang="nl-BE" sz="24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2400">
                          <a:effectLst/>
                        </a:rPr>
                        <a:t>27</a:t>
                      </a:r>
                      <a:endParaRPr lang="nl-BE" sz="2400">
                        <a:effectLst/>
                        <a:latin typeface="Verdana"/>
                        <a:ea typeface="Calibri"/>
                        <a:cs typeface="Times New Roman"/>
                      </a:endParaRPr>
                    </a:p>
                  </a:txBody>
                  <a:tcPr marL="68580" marR="68580" marT="0" marB="0"/>
                </a:tc>
                <a:tc>
                  <a:txBody>
                    <a:bodyPr/>
                    <a:lstStyle/>
                    <a:p>
                      <a:pPr>
                        <a:lnSpc>
                          <a:spcPct val="115000"/>
                        </a:lnSpc>
                        <a:spcAft>
                          <a:spcPts val="0"/>
                        </a:spcAft>
                      </a:pPr>
                      <a:r>
                        <a:rPr lang="nl-BE" sz="2400">
                          <a:effectLst/>
                        </a:rPr>
                        <a:t>6</a:t>
                      </a:r>
                      <a:endParaRPr lang="nl-BE" sz="2400">
                        <a:effectLst/>
                        <a:latin typeface="Verdana"/>
                        <a:ea typeface="Calibri"/>
                        <a:cs typeface="Times New Roman"/>
                      </a:endParaRPr>
                    </a:p>
                  </a:txBody>
                  <a:tcPr marL="68580" marR="68580" marT="0" marB="0"/>
                </a:tc>
              </a:tr>
              <a:tr h="476216">
                <a:tc>
                  <a:txBody>
                    <a:bodyPr/>
                    <a:lstStyle/>
                    <a:p>
                      <a:pPr>
                        <a:lnSpc>
                          <a:spcPct val="115000"/>
                        </a:lnSpc>
                        <a:spcAft>
                          <a:spcPts val="0"/>
                        </a:spcAft>
                      </a:pPr>
                      <a:r>
                        <a:rPr lang="nl-BE" sz="2400" dirty="0">
                          <a:effectLst/>
                        </a:rPr>
                        <a:t>Financieel (niet kunnen deelnemen aan activiteiten die geld kosten) </a:t>
                      </a:r>
                      <a:endParaRPr lang="nl-BE" sz="24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2400">
                          <a:effectLst/>
                        </a:rPr>
                        <a:t>24</a:t>
                      </a:r>
                      <a:endParaRPr lang="nl-BE" sz="2400">
                        <a:effectLst/>
                        <a:latin typeface="Verdana"/>
                        <a:ea typeface="Calibri"/>
                        <a:cs typeface="Times New Roman"/>
                      </a:endParaRPr>
                    </a:p>
                  </a:txBody>
                  <a:tcPr marL="68580" marR="68580" marT="0" marB="0"/>
                </a:tc>
                <a:tc>
                  <a:txBody>
                    <a:bodyPr/>
                    <a:lstStyle/>
                    <a:p>
                      <a:pPr>
                        <a:lnSpc>
                          <a:spcPct val="115000"/>
                        </a:lnSpc>
                        <a:spcAft>
                          <a:spcPts val="0"/>
                        </a:spcAft>
                      </a:pPr>
                      <a:r>
                        <a:rPr lang="nl-BE" sz="2400">
                          <a:effectLst/>
                        </a:rPr>
                        <a:t>6</a:t>
                      </a:r>
                      <a:endParaRPr lang="nl-BE" sz="2400">
                        <a:effectLst/>
                        <a:latin typeface="Verdana"/>
                        <a:ea typeface="Calibri"/>
                        <a:cs typeface="Times New Roman"/>
                      </a:endParaRPr>
                    </a:p>
                  </a:txBody>
                  <a:tcPr marL="68580" marR="68580" marT="0" marB="0"/>
                </a:tc>
              </a:tr>
              <a:tr h="476216">
                <a:tc>
                  <a:txBody>
                    <a:bodyPr/>
                    <a:lstStyle/>
                    <a:p>
                      <a:pPr>
                        <a:lnSpc>
                          <a:spcPct val="115000"/>
                        </a:lnSpc>
                        <a:spcAft>
                          <a:spcPts val="0"/>
                        </a:spcAft>
                      </a:pPr>
                      <a:r>
                        <a:rPr lang="nl-BE" sz="2400" dirty="0">
                          <a:effectLst/>
                        </a:rPr>
                        <a:t>Sociale isolatie</a:t>
                      </a:r>
                      <a:endParaRPr lang="nl-BE" sz="24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2400">
                          <a:effectLst/>
                        </a:rPr>
                        <a:t>20</a:t>
                      </a:r>
                      <a:endParaRPr lang="nl-BE" sz="2400">
                        <a:effectLst/>
                        <a:latin typeface="Verdana"/>
                        <a:ea typeface="Calibri"/>
                        <a:cs typeface="Times New Roman"/>
                      </a:endParaRPr>
                    </a:p>
                  </a:txBody>
                  <a:tcPr marL="68580" marR="68580" marT="0" marB="0"/>
                </a:tc>
                <a:tc>
                  <a:txBody>
                    <a:bodyPr/>
                    <a:lstStyle/>
                    <a:p>
                      <a:pPr>
                        <a:lnSpc>
                          <a:spcPct val="115000"/>
                        </a:lnSpc>
                        <a:spcAft>
                          <a:spcPts val="0"/>
                        </a:spcAft>
                      </a:pPr>
                      <a:r>
                        <a:rPr lang="nl-BE" sz="2400">
                          <a:effectLst/>
                        </a:rPr>
                        <a:t>5</a:t>
                      </a:r>
                      <a:endParaRPr lang="nl-BE" sz="2400">
                        <a:effectLst/>
                        <a:latin typeface="Verdana"/>
                        <a:ea typeface="Calibri"/>
                        <a:cs typeface="Times New Roman"/>
                      </a:endParaRPr>
                    </a:p>
                  </a:txBody>
                  <a:tcPr marL="68580" marR="68580" marT="0" marB="0"/>
                </a:tc>
              </a:tr>
              <a:tr h="476216">
                <a:tc>
                  <a:txBody>
                    <a:bodyPr/>
                    <a:lstStyle/>
                    <a:p>
                      <a:pPr>
                        <a:lnSpc>
                          <a:spcPct val="115000"/>
                        </a:lnSpc>
                        <a:spcAft>
                          <a:spcPts val="0"/>
                        </a:spcAft>
                      </a:pPr>
                      <a:r>
                        <a:rPr lang="nl-BE" sz="2400" dirty="0">
                          <a:effectLst/>
                        </a:rPr>
                        <a:t>Kans op leerachterstand</a:t>
                      </a:r>
                      <a:endParaRPr lang="nl-BE" sz="24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2400">
                          <a:effectLst/>
                        </a:rPr>
                        <a:t>15</a:t>
                      </a:r>
                      <a:endParaRPr lang="nl-BE" sz="2400">
                        <a:effectLst/>
                        <a:latin typeface="Verdana"/>
                        <a:ea typeface="Calibri"/>
                        <a:cs typeface="Times New Roman"/>
                      </a:endParaRPr>
                    </a:p>
                  </a:txBody>
                  <a:tcPr marL="68580" marR="68580" marT="0" marB="0"/>
                </a:tc>
                <a:tc>
                  <a:txBody>
                    <a:bodyPr/>
                    <a:lstStyle/>
                    <a:p>
                      <a:pPr>
                        <a:lnSpc>
                          <a:spcPct val="115000"/>
                        </a:lnSpc>
                        <a:spcAft>
                          <a:spcPts val="0"/>
                        </a:spcAft>
                      </a:pPr>
                      <a:r>
                        <a:rPr lang="nl-BE" sz="2400">
                          <a:effectLst/>
                        </a:rPr>
                        <a:t>4</a:t>
                      </a:r>
                      <a:endParaRPr lang="nl-BE" sz="2400">
                        <a:effectLst/>
                        <a:latin typeface="Verdana"/>
                        <a:ea typeface="Calibri"/>
                        <a:cs typeface="Times New Roman"/>
                      </a:endParaRPr>
                    </a:p>
                  </a:txBody>
                  <a:tcPr marL="68580" marR="68580" marT="0" marB="0"/>
                </a:tc>
              </a:tr>
              <a:tr h="476216">
                <a:tc>
                  <a:txBody>
                    <a:bodyPr/>
                    <a:lstStyle/>
                    <a:p>
                      <a:pPr>
                        <a:lnSpc>
                          <a:spcPct val="115000"/>
                        </a:lnSpc>
                        <a:spcAft>
                          <a:spcPts val="0"/>
                        </a:spcAft>
                      </a:pPr>
                      <a:r>
                        <a:rPr lang="nl-BE" sz="2400" dirty="0">
                          <a:effectLst/>
                        </a:rPr>
                        <a:t>Geen goede structuur (thuis en leren)</a:t>
                      </a:r>
                      <a:endParaRPr lang="nl-BE" sz="24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2400">
                          <a:effectLst/>
                        </a:rPr>
                        <a:t>15</a:t>
                      </a:r>
                      <a:endParaRPr lang="nl-BE" sz="2400">
                        <a:effectLst/>
                        <a:latin typeface="Verdana"/>
                        <a:ea typeface="Calibri"/>
                        <a:cs typeface="Times New Roman"/>
                      </a:endParaRPr>
                    </a:p>
                  </a:txBody>
                  <a:tcPr marL="68580" marR="68580" marT="0" marB="0"/>
                </a:tc>
                <a:tc>
                  <a:txBody>
                    <a:bodyPr/>
                    <a:lstStyle/>
                    <a:p>
                      <a:pPr>
                        <a:lnSpc>
                          <a:spcPct val="115000"/>
                        </a:lnSpc>
                        <a:spcAft>
                          <a:spcPts val="0"/>
                        </a:spcAft>
                      </a:pPr>
                      <a:r>
                        <a:rPr lang="nl-BE" sz="2400">
                          <a:effectLst/>
                        </a:rPr>
                        <a:t>4</a:t>
                      </a:r>
                      <a:endParaRPr lang="nl-BE" sz="2400">
                        <a:effectLst/>
                        <a:latin typeface="Verdana"/>
                        <a:ea typeface="Calibri"/>
                        <a:cs typeface="Times New Roman"/>
                      </a:endParaRPr>
                    </a:p>
                  </a:txBody>
                  <a:tcPr marL="68580" marR="68580" marT="0" marB="0"/>
                </a:tc>
              </a:tr>
              <a:tr h="476216">
                <a:tc>
                  <a:txBody>
                    <a:bodyPr/>
                    <a:lstStyle/>
                    <a:p>
                      <a:pPr>
                        <a:lnSpc>
                          <a:spcPct val="115000"/>
                        </a:lnSpc>
                        <a:spcAft>
                          <a:spcPts val="0"/>
                        </a:spcAft>
                      </a:pPr>
                      <a:r>
                        <a:rPr lang="nl-BE" sz="2400" dirty="0">
                          <a:effectLst/>
                        </a:rPr>
                        <a:t>Laag zelfbeeld</a:t>
                      </a:r>
                      <a:endParaRPr lang="nl-BE" sz="24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2400">
                          <a:effectLst/>
                        </a:rPr>
                        <a:t>14</a:t>
                      </a:r>
                      <a:endParaRPr lang="nl-BE" sz="2400">
                        <a:effectLst/>
                        <a:latin typeface="Verdana"/>
                        <a:ea typeface="Calibri"/>
                        <a:cs typeface="Times New Roman"/>
                      </a:endParaRPr>
                    </a:p>
                  </a:txBody>
                  <a:tcPr marL="68580" marR="68580" marT="0" marB="0"/>
                </a:tc>
                <a:tc>
                  <a:txBody>
                    <a:bodyPr/>
                    <a:lstStyle/>
                    <a:p>
                      <a:pPr>
                        <a:lnSpc>
                          <a:spcPct val="115000"/>
                        </a:lnSpc>
                        <a:spcAft>
                          <a:spcPts val="0"/>
                        </a:spcAft>
                      </a:pPr>
                      <a:r>
                        <a:rPr lang="nl-BE" sz="2400">
                          <a:effectLst/>
                        </a:rPr>
                        <a:t>5</a:t>
                      </a:r>
                      <a:endParaRPr lang="nl-BE" sz="2400">
                        <a:effectLst/>
                        <a:latin typeface="Verdana"/>
                        <a:ea typeface="Calibri"/>
                        <a:cs typeface="Times New Roman"/>
                      </a:endParaRPr>
                    </a:p>
                  </a:txBody>
                  <a:tcPr marL="68580" marR="68580" marT="0" marB="0"/>
                </a:tc>
              </a:tr>
              <a:tr h="476216">
                <a:tc>
                  <a:txBody>
                    <a:bodyPr/>
                    <a:lstStyle/>
                    <a:p>
                      <a:pPr>
                        <a:lnSpc>
                          <a:spcPct val="115000"/>
                        </a:lnSpc>
                        <a:spcAft>
                          <a:spcPts val="0"/>
                        </a:spcAft>
                      </a:pPr>
                      <a:r>
                        <a:rPr lang="nl-BE" sz="2400">
                          <a:effectLst/>
                        </a:rPr>
                        <a:t>probleemgedrag</a:t>
                      </a:r>
                      <a:endParaRPr lang="nl-BE" sz="2400">
                        <a:effectLst/>
                        <a:latin typeface="Verdana"/>
                        <a:ea typeface="Calibri"/>
                        <a:cs typeface="Times New Roman"/>
                      </a:endParaRPr>
                    </a:p>
                  </a:txBody>
                  <a:tcPr marL="68580" marR="68580" marT="0" marB="0"/>
                </a:tc>
                <a:tc>
                  <a:txBody>
                    <a:bodyPr/>
                    <a:lstStyle/>
                    <a:p>
                      <a:pPr>
                        <a:lnSpc>
                          <a:spcPct val="115000"/>
                        </a:lnSpc>
                        <a:spcAft>
                          <a:spcPts val="0"/>
                        </a:spcAft>
                      </a:pPr>
                      <a:r>
                        <a:rPr lang="nl-BE" sz="2400" dirty="0">
                          <a:effectLst/>
                        </a:rPr>
                        <a:t>13</a:t>
                      </a:r>
                      <a:endParaRPr lang="nl-BE" sz="24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2400">
                          <a:effectLst/>
                        </a:rPr>
                        <a:t>4</a:t>
                      </a:r>
                      <a:endParaRPr lang="nl-BE" sz="2400">
                        <a:effectLst/>
                        <a:latin typeface="Verdana"/>
                        <a:ea typeface="Calibri"/>
                        <a:cs typeface="Times New Roman"/>
                      </a:endParaRPr>
                    </a:p>
                  </a:txBody>
                  <a:tcPr marL="68580" marR="68580" marT="0" marB="0"/>
                </a:tc>
              </a:tr>
              <a:tr h="476216">
                <a:tc>
                  <a:txBody>
                    <a:bodyPr/>
                    <a:lstStyle/>
                    <a:p>
                      <a:pPr>
                        <a:lnSpc>
                          <a:spcPct val="115000"/>
                        </a:lnSpc>
                        <a:spcAft>
                          <a:spcPts val="0"/>
                        </a:spcAft>
                      </a:pPr>
                      <a:r>
                        <a:rPr lang="nl-BE" sz="2400">
                          <a:effectLst/>
                        </a:rPr>
                        <a:t>Niet in orde met opdrachten</a:t>
                      </a:r>
                      <a:endParaRPr lang="nl-BE" sz="2400">
                        <a:effectLst/>
                        <a:latin typeface="Verdana"/>
                        <a:ea typeface="Calibri"/>
                        <a:cs typeface="Times New Roman"/>
                      </a:endParaRPr>
                    </a:p>
                  </a:txBody>
                  <a:tcPr marL="68580" marR="68580" marT="0" marB="0"/>
                </a:tc>
                <a:tc>
                  <a:txBody>
                    <a:bodyPr/>
                    <a:lstStyle/>
                    <a:p>
                      <a:pPr>
                        <a:lnSpc>
                          <a:spcPct val="115000"/>
                        </a:lnSpc>
                        <a:spcAft>
                          <a:spcPts val="0"/>
                        </a:spcAft>
                      </a:pPr>
                      <a:r>
                        <a:rPr lang="nl-BE" sz="2400" dirty="0">
                          <a:effectLst/>
                        </a:rPr>
                        <a:t>13</a:t>
                      </a:r>
                      <a:endParaRPr lang="nl-BE" sz="24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2400">
                          <a:effectLst/>
                        </a:rPr>
                        <a:t>4</a:t>
                      </a:r>
                      <a:endParaRPr lang="nl-BE" sz="2400">
                        <a:effectLst/>
                        <a:latin typeface="Verdana"/>
                        <a:ea typeface="Calibri"/>
                        <a:cs typeface="Times New Roman"/>
                      </a:endParaRPr>
                    </a:p>
                  </a:txBody>
                  <a:tcPr marL="68580" marR="68580" marT="0" marB="0"/>
                </a:tc>
              </a:tr>
              <a:tr h="476216">
                <a:tc>
                  <a:txBody>
                    <a:bodyPr/>
                    <a:lstStyle/>
                    <a:p>
                      <a:pPr>
                        <a:lnSpc>
                          <a:spcPct val="115000"/>
                        </a:lnSpc>
                        <a:spcAft>
                          <a:spcPts val="0"/>
                        </a:spcAft>
                      </a:pPr>
                      <a:r>
                        <a:rPr lang="nl-BE" sz="2400">
                          <a:effectLst/>
                        </a:rPr>
                        <a:t>Risico op pesten/gepest worden</a:t>
                      </a:r>
                      <a:endParaRPr lang="nl-BE" sz="2400">
                        <a:effectLst/>
                        <a:latin typeface="Verdana"/>
                        <a:ea typeface="Calibri"/>
                        <a:cs typeface="Times New Roman"/>
                      </a:endParaRPr>
                    </a:p>
                  </a:txBody>
                  <a:tcPr marL="68580" marR="68580" marT="0" marB="0"/>
                </a:tc>
                <a:tc>
                  <a:txBody>
                    <a:bodyPr/>
                    <a:lstStyle/>
                    <a:p>
                      <a:pPr>
                        <a:lnSpc>
                          <a:spcPct val="115000"/>
                        </a:lnSpc>
                        <a:spcAft>
                          <a:spcPts val="0"/>
                        </a:spcAft>
                      </a:pPr>
                      <a:r>
                        <a:rPr lang="nl-BE" sz="2400" dirty="0">
                          <a:effectLst/>
                        </a:rPr>
                        <a:t>12</a:t>
                      </a:r>
                      <a:endParaRPr lang="nl-BE" sz="2400" dirty="0">
                        <a:effectLst/>
                        <a:latin typeface="Verdana"/>
                        <a:ea typeface="Calibri"/>
                        <a:cs typeface="Times New Roman"/>
                      </a:endParaRPr>
                    </a:p>
                  </a:txBody>
                  <a:tcPr marL="68580" marR="68580" marT="0" marB="0"/>
                </a:tc>
                <a:tc>
                  <a:txBody>
                    <a:bodyPr/>
                    <a:lstStyle/>
                    <a:p>
                      <a:pPr>
                        <a:lnSpc>
                          <a:spcPct val="115000"/>
                        </a:lnSpc>
                        <a:spcAft>
                          <a:spcPts val="0"/>
                        </a:spcAft>
                      </a:pPr>
                      <a:r>
                        <a:rPr lang="nl-BE" sz="2400" dirty="0">
                          <a:effectLst/>
                        </a:rPr>
                        <a:t>5</a:t>
                      </a:r>
                      <a:endParaRPr lang="nl-BE" sz="2400" dirty="0">
                        <a:effectLst/>
                        <a:latin typeface="Verdana"/>
                        <a:ea typeface="Calibri"/>
                        <a:cs typeface="Times New Roman"/>
                      </a:endParaRPr>
                    </a:p>
                  </a:txBody>
                  <a:tcPr marL="68580" marR="68580" marT="0" marB="0"/>
                </a:tc>
              </a:tr>
              <a:tr h="476216">
                <a:tc>
                  <a:txBody>
                    <a:bodyPr/>
                    <a:lstStyle/>
                    <a:p>
                      <a:pPr>
                        <a:lnSpc>
                          <a:spcPct val="115000"/>
                        </a:lnSpc>
                        <a:spcAft>
                          <a:spcPts val="0"/>
                        </a:spcAft>
                      </a:pPr>
                      <a:r>
                        <a:rPr lang="nl-BE" sz="2400">
                          <a:effectLst/>
                        </a:rPr>
                        <a:t>Weinig interesse voor school</a:t>
                      </a:r>
                      <a:endParaRPr lang="nl-BE" sz="2400">
                        <a:effectLst/>
                        <a:latin typeface="Verdana"/>
                        <a:ea typeface="Calibri"/>
                        <a:cs typeface="Times New Roman"/>
                      </a:endParaRPr>
                    </a:p>
                  </a:txBody>
                  <a:tcPr marL="68580" marR="68580" marT="0" marB="0"/>
                </a:tc>
                <a:tc>
                  <a:txBody>
                    <a:bodyPr/>
                    <a:lstStyle/>
                    <a:p>
                      <a:pPr>
                        <a:lnSpc>
                          <a:spcPct val="115000"/>
                        </a:lnSpc>
                        <a:spcAft>
                          <a:spcPts val="0"/>
                        </a:spcAft>
                      </a:pPr>
                      <a:r>
                        <a:rPr lang="nl-BE" sz="2400">
                          <a:effectLst/>
                        </a:rPr>
                        <a:t>12</a:t>
                      </a:r>
                      <a:endParaRPr lang="nl-BE" sz="2400">
                        <a:effectLst/>
                        <a:latin typeface="Verdana"/>
                        <a:ea typeface="Calibri"/>
                        <a:cs typeface="Times New Roman"/>
                      </a:endParaRPr>
                    </a:p>
                  </a:txBody>
                  <a:tcPr marL="68580" marR="68580" marT="0" marB="0"/>
                </a:tc>
                <a:tc>
                  <a:txBody>
                    <a:bodyPr/>
                    <a:lstStyle/>
                    <a:p>
                      <a:pPr>
                        <a:lnSpc>
                          <a:spcPct val="115000"/>
                        </a:lnSpc>
                        <a:spcAft>
                          <a:spcPts val="0"/>
                        </a:spcAft>
                      </a:pPr>
                      <a:r>
                        <a:rPr lang="nl-BE" sz="2400" dirty="0">
                          <a:effectLst/>
                        </a:rPr>
                        <a:t>4</a:t>
                      </a:r>
                      <a:endParaRPr lang="nl-BE" sz="2400" dirty="0">
                        <a:effectLst/>
                        <a:latin typeface="Verdana"/>
                        <a:ea typeface="Calibri"/>
                        <a:cs typeface="Times New Roman"/>
                      </a:endParaRPr>
                    </a:p>
                  </a:txBody>
                  <a:tcPr marL="68580" marR="68580" marT="0" marB="0"/>
                </a:tc>
              </a:tr>
            </a:tbl>
          </a:graphicData>
        </a:graphic>
      </p:graphicFrame>
      <p:sp>
        <p:nvSpPr>
          <p:cNvPr id="3" name="Rectangle 1"/>
          <p:cNvSpPr>
            <a:spLocks noChangeArrowheads="1"/>
          </p:cNvSpPr>
          <p:nvPr/>
        </p:nvSpPr>
        <p:spPr bwMode="auto">
          <a:xfrm>
            <a:off x="1524001" y="70952"/>
            <a:ext cx="914399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nl-BE" sz="2400" dirty="0">
                <a:latin typeface="Verdana" pitchFamily="34" charset="0"/>
                <a:ea typeface="Calibri" pitchFamily="34" charset="0"/>
                <a:cs typeface="Times New Roman" pitchFamily="18" charset="0"/>
              </a:rPr>
              <a:t>Wat zijn volgens jou de gevolgen van </a:t>
            </a:r>
            <a:r>
              <a:rPr lang="nl-BE" sz="2400" dirty="0" err="1">
                <a:latin typeface="Verdana" pitchFamily="34" charset="0"/>
                <a:ea typeface="Calibri" pitchFamily="34" charset="0"/>
                <a:cs typeface="Times New Roman" pitchFamily="18" charset="0"/>
              </a:rPr>
              <a:t>kansarmoede</a:t>
            </a:r>
            <a:r>
              <a:rPr lang="nl-BE" sz="2400" dirty="0">
                <a:latin typeface="Verdana" pitchFamily="34" charset="0"/>
                <a:ea typeface="Calibri" pitchFamily="34" charset="0"/>
                <a:cs typeface="Times New Roman" pitchFamily="18" charset="0"/>
              </a:rPr>
              <a:t> op het </a:t>
            </a:r>
            <a:r>
              <a:rPr lang="nl-BE" sz="2400" b="1" dirty="0">
                <a:latin typeface="Verdana" pitchFamily="34" charset="0"/>
                <a:ea typeface="Calibri" pitchFamily="34" charset="0"/>
                <a:cs typeface="Times New Roman" pitchFamily="18" charset="0"/>
              </a:rPr>
              <a:t>leren en leven </a:t>
            </a:r>
            <a:r>
              <a:rPr lang="nl-BE" sz="2400" dirty="0">
                <a:latin typeface="Verdana" pitchFamily="34" charset="0"/>
                <a:ea typeface="Calibri" pitchFamily="34" charset="0"/>
                <a:cs typeface="Times New Roman" pitchFamily="18" charset="0"/>
              </a:rPr>
              <a:t>van </a:t>
            </a:r>
            <a:r>
              <a:rPr lang="nl-BE" sz="2400" dirty="0" smtClean="0">
                <a:latin typeface="Verdana" pitchFamily="34" charset="0"/>
                <a:ea typeface="Calibri" pitchFamily="34" charset="0"/>
                <a:cs typeface="Times New Roman" pitchFamily="18" charset="0"/>
              </a:rPr>
              <a:t>kinderen </a:t>
            </a:r>
            <a:r>
              <a:rPr lang="nl-BE" sz="2400" b="1" dirty="0">
                <a:latin typeface="Verdana" pitchFamily="34" charset="0"/>
                <a:ea typeface="Calibri" pitchFamily="34" charset="0"/>
                <a:cs typeface="Times New Roman" pitchFamily="18" charset="0"/>
              </a:rPr>
              <a:t>op de basisschool</a:t>
            </a:r>
            <a:r>
              <a:rPr lang="nl-BE" sz="2400" dirty="0">
                <a:latin typeface="Verdana" pitchFamily="34" charset="0"/>
                <a:ea typeface="Calibri" pitchFamily="34" charset="0"/>
                <a:cs typeface="Times New Roman" pitchFamily="18" charset="0"/>
              </a:rPr>
              <a:t>? </a:t>
            </a:r>
            <a:endParaRPr lang="nl-BE" sz="2400" dirty="0">
              <a:latin typeface="Arial" pitchFamily="34" charset="0"/>
              <a:cs typeface="Arial" pitchFamily="34" charset="0"/>
            </a:endParaRPr>
          </a:p>
        </p:txBody>
      </p:sp>
    </p:spTree>
    <p:extLst>
      <p:ext uri="{BB962C8B-B14F-4D97-AF65-F5344CB8AC3E}">
        <p14:creationId xmlns:p14="http://schemas.microsoft.com/office/powerpoint/2010/main" val="2795575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Wat de kansarme zegt …</a:t>
            </a:r>
            <a:endParaRPr lang="nl-BE" dirty="0"/>
          </a:p>
        </p:txBody>
      </p:sp>
      <p:sp>
        <p:nvSpPr>
          <p:cNvPr id="3" name="Tijdelijke aanduiding voor inhoud 2"/>
          <p:cNvSpPr>
            <a:spLocks noGrp="1"/>
          </p:cNvSpPr>
          <p:nvPr>
            <p:ph idx="1"/>
          </p:nvPr>
        </p:nvSpPr>
        <p:spPr/>
        <p:txBody>
          <a:bodyPr/>
          <a:lstStyle/>
          <a:p>
            <a:endParaRPr lang="nl-BE" dirty="0"/>
          </a:p>
        </p:txBody>
      </p:sp>
    </p:spTree>
    <p:extLst>
      <p:ext uri="{BB962C8B-B14F-4D97-AF65-F5344CB8AC3E}">
        <p14:creationId xmlns:p14="http://schemas.microsoft.com/office/powerpoint/2010/main" val="3288392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524000" y="1"/>
            <a:ext cx="9144000" cy="4524315"/>
          </a:xfrm>
          <a:prstGeom prst="rect">
            <a:avLst/>
          </a:prstGeom>
        </p:spPr>
        <p:txBody>
          <a:bodyPr wrap="square">
            <a:spAutoFit/>
          </a:bodyPr>
          <a:lstStyle/>
          <a:p>
            <a:pPr algn="ctr"/>
            <a:r>
              <a:rPr lang="nl-BE" sz="4800" dirty="0"/>
              <a:t>Ik herinner me heel weinig van mijn </a:t>
            </a:r>
            <a:r>
              <a:rPr lang="nl-BE" sz="4800" dirty="0" smtClean="0"/>
              <a:t>school</a:t>
            </a:r>
            <a:r>
              <a:rPr lang="nl-BE" sz="4800" dirty="0"/>
              <a:t>. Ik weet niet of het er goed was of slecht, maar als het er goed was, is al dat goede ondergesneeuwd door het slechte dat ik meemaakte buiten de school. </a:t>
            </a:r>
          </a:p>
        </p:txBody>
      </p:sp>
    </p:spTree>
    <p:extLst>
      <p:ext uri="{BB962C8B-B14F-4D97-AF65-F5344CB8AC3E}">
        <p14:creationId xmlns:p14="http://schemas.microsoft.com/office/powerpoint/2010/main" val="3002774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524000" y="0"/>
            <a:ext cx="9144000" cy="3785652"/>
          </a:xfrm>
          <a:prstGeom prst="rect">
            <a:avLst/>
          </a:prstGeom>
        </p:spPr>
        <p:txBody>
          <a:bodyPr wrap="square">
            <a:spAutoFit/>
          </a:bodyPr>
          <a:lstStyle/>
          <a:p>
            <a:pPr algn="ctr"/>
            <a:r>
              <a:rPr lang="nl-BE" sz="4800" dirty="0"/>
              <a:t>Ik ben heel vlug gaan geloven dat ik slecht was, en ben me daar dan ook naar gaan gedragen. Als de anderen zo over mij denken, dan zal ik zo doen. Dan zullen ze eens iets zien.</a:t>
            </a:r>
          </a:p>
        </p:txBody>
      </p:sp>
    </p:spTree>
    <p:extLst>
      <p:ext uri="{BB962C8B-B14F-4D97-AF65-F5344CB8AC3E}">
        <p14:creationId xmlns:p14="http://schemas.microsoft.com/office/powerpoint/2010/main" val="113173918"/>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1302</Words>
  <Application>Microsoft Office PowerPoint</Application>
  <PresentationFormat>Aangepast</PresentationFormat>
  <Paragraphs>222</Paragraphs>
  <Slides>35</Slides>
  <Notes>0</Notes>
  <HiddenSlides>0</HiddenSlides>
  <MMClips>0</MMClips>
  <ScaleCrop>false</ScaleCrop>
  <HeadingPairs>
    <vt:vector size="4" baseType="variant">
      <vt:variant>
        <vt:lpstr>Thema</vt:lpstr>
      </vt:variant>
      <vt:variant>
        <vt:i4>1</vt:i4>
      </vt:variant>
      <vt:variant>
        <vt:lpstr>Diatitels</vt:lpstr>
      </vt:variant>
      <vt:variant>
        <vt:i4>35</vt:i4>
      </vt:variant>
    </vt:vector>
  </HeadingPairs>
  <TitlesOfParts>
    <vt:vector size="36" baseType="lpstr">
      <vt:lpstr>Kantoorthema</vt:lpstr>
      <vt:lpstr>Basisonderwijs voor kinderen in kansarmoede</vt:lpstr>
      <vt:lpstr>werkmethode</vt:lpstr>
      <vt:lpstr>Wat leerkrachten denken…</vt:lpstr>
      <vt:lpstr>PowerPoint-presentatie</vt:lpstr>
      <vt:lpstr>PowerPoint-presentatie</vt:lpstr>
      <vt:lpstr>PowerPoint-presentatie</vt:lpstr>
      <vt:lpstr>Wat de kansarme zegt …</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Kader 1: GLOOT</vt:lpstr>
      <vt:lpstr>De weerhouden thema’s</vt:lpstr>
      <vt:lpstr>kinderen komen naar school om te leren. Maar… Wat is dat: leren?</vt:lpstr>
      <vt:lpstr>Leren is het bewust verwerven van kennis, vaardigheden en attitudes die als doel hebben later op zo zelfstandig mogelijke wijze in het leven te kunnen staan en dit binnen een bepaalde cultuur.  </vt:lpstr>
      <vt:lpstr>Problemen bij het leren…</vt:lpstr>
      <vt:lpstr>Kinderen die problemen hebben omwille van de omgeving waarbinnen ze opgroeien. (nurture) </vt:lpstr>
      <vt:lpstr>Conflict schoolcurriculum vs. kindnoden</vt:lpstr>
      <vt:lpstr>PowerPoint-presentatie</vt:lpstr>
      <vt:lpstr>PowerPoint-presentatie</vt:lpstr>
      <vt:lpstr>De actoren:</vt:lpstr>
      <vt:lpstr>PowerPoint-presentatie</vt:lpstr>
      <vt:lpstr>PowerPoint-presentatie</vt:lpstr>
      <vt:lpstr>PowerPoint-presentatie</vt:lpstr>
      <vt:lpstr>PowerPoint-presentatie</vt:lpstr>
      <vt:lpstr>PowerPoint-presentatie</vt:lpstr>
      <vt:lpstr>Algemene tips om te mijden!</vt:lpstr>
      <vt:lpstr>Algemene tips om wel te doen</vt:lpstr>
      <vt:lpstr>De weg naar de oplossing: de leercirkel  (A. Janssens)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Basisonderwijs voor kinderen in kansarmoede</dc:title>
  <dc:creator>cesmoo cesmoo</dc:creator>
  <cp:lastModifiedBy>Hilde Van Overmeire</cp:lastModifiedBy>
  <cp:revision>1</cp:revision>
  <dcterms:created xsi:type="dcterms:W3CDTF">2015-03-24T15:14:26Z</dcterms:created>
  <dcterms:modified xsi:type="dcterms:W3CDTF">2015-03-31T08:13:48Z</dcterms:modified>
</cp:coreProperties>
</file>