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9" r:id="rId4"/>
    <p:sldId id="265" r:id="rId5"/>
    <p:sldId id="269" r:id="rId6"/>
    <p:sldId id="260" r:id="rId7"/>
    <p:sldId id="270" r:id="rId8"/>
    <p:sldId id="261" r:id="rId9"/>
    <p:sldId id="263" r:id="rId10"/>
    <p:sldId id="264" r:id="rId11"/>
    <p:sldId id="268" r:id="rId12"/>
    <p:sldId id="271" r:id="rId13"/>
    <p:sldId id="267" r:id="rId1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6" y="-4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0" name="Rechthoekige driehoe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el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17" name="Ond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nl-NL" smtClean="0"/>
              <a:t>Klik om de ondertitelstijl van het model te bewerken</a:t>
            </a:r>
            <a:endParaRPr kumimoji="0" lang="en-US"/>
          </a:p>
        </p:txBody>
      </p:sp>
      <p:grpSp>
        <p:nvGrpSpPr>
          <p:cNvPr id="2" name="Groep 1"/>
          <p:cNvGrpSpPr/>
          <p:nvPr/>
        </p:nvGrpSpPr>
        <p:grpSpPr>
          <a:xfrm>
            <a:off x="-3765" y="4953000"/>
            <a:ext cx="9147765" cy="1912088"/>
            <a:chOff x="-3765" y="4832896"/>
            <a:chExt cx="9147765" cy="2032192"/>
          </a:xfrm>
        </p:grpSpPr>
        <p:sp>
          <p:nvSpPr>
            <p:cNvPr id="7" name="Vrije v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Vrije v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Vrije v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Rechte verbindingslijn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Tijdelijke aanduiding voor datum 29"/>
          <p:cNvSpPr>
            <a:spLocks noGrp="1"/>
          </p:cNvSpPr>
          <p:nvPr>
            <p:ph type="dt" sz="half" idx="10"/>
          </p:nvPr>
        </p:nvSpPr>
        <p:spPr/>
        <p:txBody>
          <a:bodyPr/>
          <a:lstStyle>
            <a:lvl1pPr>
              <a:defRPr>
                <a:solidFill>
                  <a:srgbClr val="FFFFFF"/>
                </a:solidFill>
              </a:defRPr>
            </a:lvl1pPr>
            <a:extLst/>
          </a:lstStyle>
          <a:p>
            <a:fld id="{71696AE6-F393-4726-8F6C-5DB5AD6E6A0C}" type="datetimeFigureOut">
              <a:rPr lang="nl-BE" smtClean="0"/>
              <a:t>31/03/2015</a:t>
            </a:fld>
            <a:endParaRPr lang="nl-BE"/>
          </a:p>
        </p:txBody>
      </p:sp>
      <p:sp>
        <p:nvSpPr>
          <p:cNvPr id="19" name="Tijdelijke aanduiding voor voettekst 18"/>
          <p:cNvSpPr>
            <a:spLocks noGrp="1"/>
          </p:cNvSpPr>
          <p:nvPr>
            <p:ph type="ftr" sz="quarter" idx="11"/>
          </p:nvPr>
        </p:nvSpPr>
        <p:spPr/>
        <p:txBody>
          <a:bodyPr/>
          <a:lstStyle>
            <a:lvl1pPr>
              <a:defRPr>
                <a:solidFill>
                  <a:schemeClr val="accent1">
                    <a:tint val="20000"/>
                  </a:schemeClr>
                </a:solidFill>
              </a:defRPr>
            </a:lvl1pPr>
            <a:extLst/>
          </a:lstStyle>
          <a:p>
            <a:endParaRPr lang="nl-BE"/>
          </a:p>
        </p:txBody>
      </p:sp>
      <p:sp>
        <p:nvSpPr>
          <p:cNvPr id="27" name="Tijdelijke aanduiding voor dianummer 26"/>
          <p:cNvSpPr>
            <a:spLocks noGrp="1"/>
          </p:cNvSpPr>
          <p:nvPr>
            <p:ph type="sldNum" sz="quarter" idx="12"/>
          </p:nvPr>
        </p:nvSpPr>
        <p:spPr/>
        <p:txBody>
          <a:bodyPr/>
          <a:lstStyle>
            <a:lvl1pPr>
              <a:defRPr>
                <a:solidFill>
                  <a:srgbClr val="FFFFFF"/>
                </a:solidFill>
              </a:defRPr>
            </a:lvl1pPr>
            <a:extLst/>
          </a:lstStyle>
          <a:p>
            <a:fld id="{1FAD8338-1D3A-4D21-8EDE-A17C97298D06}"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1481329"/>
            <a:ext cx="8229600" cy="4386071"/>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1FAD8338-1D3A-4D21-8EDE-A17C97298D06}"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844013" y="274640"/>
            <a:ext cx="1777470" cy="5592761"/>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41"/>
            <a:ext cx="6324600" cy="5592760"/>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1FAD8338-1D3A-4D21-8EDE-A17C97298D06}"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1FAD8338-1D3A-4D21-8EDE-A17C97298D06}" type="slidenum">
              <a:rPr lang="nl-BE" smtClean="0"/>
              <a:t>‹nr.›</a:t>
            </a:fld>
            <a:endParaRPr lang="nl-BE"/>
          </a:p>
        </p:txBody>
      </p:sp>
      <p:sp>
        <p:nvSpPr>
          <p:cNvPr id="7" name="Titel 6"/>
          <p:cNvSpPr>
            <a:spLocks noGrp="1"/>
          </p:cNvSpPr>
          <p:nvPr>
            <p:ph type="title"/>
          </p:nvPr>
        </p:nvSpPr>
        <p:spPr/>
        <p:txBody>
          <a:bodyPr rtlCol="0"/>
          <a:lstStyle>
            <a:extLst/>
          </a:lstStyle>
          <a:p>
            <a:r>
              <a:rPr kumimoji="0" lang="nl-NL" smtClean="0"/>
              <a:t>Klik om de stijl te bewerken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5" name="Tijdelijke aanduiding voor voettekst 4"/>
          <p:cNvSpPr>
            <a:spLocks noGrp="1"/>
          </p:cNvSpPr>
          <p:nvPr>
            <p:ph type="ftr" sz="quarter" idx="11"/>
          </p:nvPr>
        </p:nvSpPr>
        <p:spPr/>
        <p:txBody>
          <a:bodyPr/>
          <a:lstStyle>
            <a:extLst/>
          </a:lstStyle>
          <a:p>
            <a:endParaRPr lang="nl-BE"/>
          </a:p>
        </p:txBody>
      </p:sp>
      <p:sp>
        <p:nvSpPr>
          <p:cNvPr id="6" name="Tijdelijke aanduiding voor dianummer 5"/>
          <p:cNvSpPr>
            <a:spLocks noGrp="1"/>
          </p:cNvSpPr>
          <p:nvPr>
            <p:ph type="sldNum" sz="quarter" idx="12"/>
          </p:nvPr>
        </p:nvSpPr>
        <p:spPr/>
        <p:txBody>
          <a:bodyPr/>
          <a:lstStyle>
            <a:extLst/>
          </a:lstStyle>
          <a:p>
            <a:fld id="{1FAD8338-1D3A-4D21-8EDE-A17C97298D06}" type="slidenum">
              <a:rPr lang="nl-BE" smtClean="0"/>
              <a:t>‹nr.›</a:t>
            </a:fld>
            <a:endParaRPr lang="nl-BE"/>
          </a:p>
        </p:txBody>
      </p:sp>
      <p:sp>
        <p:nvSpPr>
          <p:cNvPr id="7" name="Punthaak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Punthaak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6" name="Tijdelijke aanduiding voor voettekst 5"/>
          <p:cNvSpPr>
            <a:spLocks noGrp="1"/>
          </p:cNvSpPr>
          <p:nvPr>
            <p:ph type="ftr" sz="quarter" idx="11"/>
          </p:nvPr>
        </p:nvSpPr>
        <p:spPr/>
        <p:txBody>
          <a:bodyPr/>
          <a:lstStyle>
            <a:extLst/>
          </a:lstStyle>
          <a:p>
            <a:endParaRPr lang="nl-BE"/>
          </a:p>
        </p:txBody>
      </p:sp>
      <p:sp>
        <p:nvSpPr>
          <p:cNvPr id="7" name="Tijdelijke aanduiding voor dianummer 6"/>
          <p:cNvSpPr>
            <a:spLocks noGrp="1"/>
          </p:cNvSpPr>
          <p:nvPr>
            <p:ph type="sldNum" sz="quarter" idx="12"/>
          </p:nvPr>
        </p:nvSpPr>
        <p:spPr/>
        <p:txBody>
          <a:bodyPr/>
          <a:lstStyle>
            <a:extLst/>
          </a:lstStyle>
          <a:p>
            <a:fld id="{1FAD8338-1D3A-4D21-8EDE-A17C97298D06}" type="slidenum">
              <a:rPr lang="nl-BE" smtClean="0"/>
              <a:t>‹nr.›</a:t>
            </a:fld>
            <a:endParaRPr lang="nl-BE"/>
          </a:p>
        </p:txBody>
      </p:sp>
      <p:sp>
        <p:nvSpPr>
          <p:cNvPr id="8" name="Titel 7"/>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8" name="Tijdelijke aanduiding voor voettekst 7"/>
          <p:cNvSpPr>
            <a:spLocks noGrp="1"/>
          </p:cNvSpPr>
          <p:nvPr>
            <p:ph type="ftr" sz="quarter" idx="11"/>
          </p:nvPr>
        </p:nvSpPr>
        <p:spPr/>
        <p:txBody>
          <a:bodyPr/>
          <a:lstStyle>
            <a:extLst/>
          </a:lstStyle>
          <a:p>
            <a:endParaRPr lang="nl-BE"/>
          </a:p>
        </p:txBody>
      </p:sp>
      <p:sp>
        <p:nvSpPr>
          <p:cNvPr id="9" name="Tijdelijke aanduiding voor dianummer 8"/>
          <p:cNvSpPr>
            <a:spLocks noGrp="1"/>
          </p:cNvSpPr>
          <p:nvPr>
            <p:ph type="sldNum" sz="quarter" idx="12"/>
          </p:nvPr>
        </p:nvSpPr>
        <p:spPr/>
        <p:txBody>
          <a:bodyPr/>
          <a:lstStyle>
            <a:extLst/>
          </a:lstStyle>
          <a:p>
            <a:fld id="{1FAD8338-1D3A-4D21-8EDE-A17C97298D06}"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4" name="Tijdelijke aanduiding voor voettekst 3"/>
          <p:cNvSpPr>
            <a:spLocks noGrp="1"/>
          </p:cNvSpPr>
          <p:nvPr>
            <p:ph type="ftr" sz="quarter" idx="11"/>
          </p:nvPr>
        </p:nvSpPr>
        <p:spPr/>
        <p:txBody>
          <a:bodyPr/>
          <a:lstStyle>
            <a:extLst/>
          </a:lstStyle>
          <a:p>
            <a:endParaRPr lang="nl-BE"/>
          </a:p>
        </p:txBody>
      </p:sp>
      <p:sp>
        <p:nvSpPr>
          <p:cNvPr id="5" name="Tijdelijke aanduiding voor dianummer 4"/>
          <p:cNvSpPr>
            <a:spLocks noGrp="1"/>
          </p:cNvSpPr>
          <p:nvPr>
            <p:ph type="sldNum" sz="quarter" idx="12"/>
          </p:nvPr>
        </p:nvSpPr>
        <p:spPr/>
        <p:txBody>
          <a:bodyPr/>
          <a:lstStyle>
            <a:extLst/>
          </a:lstStyle>
          <a:p>
            <a:fld id="{1FAD8338-1D3A-4D21-8EDE-A17C97298D06}" type="slidenum">
              <a:rPr lang="nl-BE" smtClean="0"/>
              <a:t>‹nr.›</a:t>
            </a:fld>
            <a:endParaRPr lang="nl-BE"/>
          </a:p>
        </p:txBody>
      </p:sp>
      <p:sp>
        <p:nvSpPr>
          <p:cNvPr id="6" name="Titel 5"/>
          <p:cNvSpPr>
            <a:spLocks noGrp="1"/>
          </p:cNvSpPr>
          <p:nvPr>
            <p:ph type="title"/>
          </p:nvPr>
        </p:nvSpPr>
        <p:spPr/>
        <p:txBody>
          <a:bodyPr rtlCol="0"/>
          <a:lstStyle>
            <a:extLst/>
          </a:lstStyle>
          <a:p>
            <a:r>
              <a:rPr kumimoji="0" lang="nl-NL" smtClean="0"/>
              <a:t>Klik om de stijl te bewerken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extLst/>
          </a:lstStyle>
          <a:p>
            <a:fld id="{71696AE6-F393-4726-8F6C-5DB5AD6E6A0C}" type="datetimeFigureOut">
              <a:rPr lang="nl-BE" smtClean="0"/>
              <a:t>31/03/2015</a:t>
            </a:fld>
            <a:endParaRPr lang="nl-BE"/>
          </a:p>
        </p:txBody>
      </p:sp>
      <p:sp>
        <p:nvSpPr>
          <p:cNvPr id="3" name="Tijdelijke aanduiding voor voettekst 2"/>
          <p:cNvSpPr>
            <a:spLocks noGrp="1"/>
          </p:cNvSpPr>
          <p:nvPr>
            <p:ph type="ftr" sz="quarter" idx="11"/>
          </p:nvPr>
        </p:nvSpPr>
        <p:spPr/>
        <p:txBody>
          <a:bodyPr/>
          <a:lstStyle>
            <a:extLst/>
          </a:lstStyle>
          <a:p>
            <a:endParaRPr lang="nl-BE"/>
          </a:p>
        </p:txBody>
      </p:sp>
      <p:sp>
        <p:nvSpPr>
          <p:cNvPr id="4" name="Tijdelijke aanduiding voor dianummer 3"/>
          <p:cNvSpPr>
            <a:spLocks noGrp="1"/>
          </p:cNvSpPr>
          <p:nvPr>
            <p:ph type="sldNum" sz="quarter" idx="12"/>
          </p:nvPr>
        </p:nvSpPr>
        <p:spPr/>
        <p:txBody>
          <a:bodyPr/>
          <a:lstStyle>
            <a:extLst/>
          </a:lstStyle>
          <a:p>
            <a:fld id="{1FAD8338-1D3A-4D21-8EDE-A17C97298D06}"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a:xfrm>
            <a:off x="6727032" y="6407944"/>
            <a:ext cx="1920240" cy="365760"/>
          </a:xfrm>
        </p:spPr>
        <p:txBody>
          <a:bodyPr/>
          <a:lstStyle>
            <a:extLst/>
          </a:lstStyle>
          <a:p>
            <a:fld id="{71696AE6-F393-4726-8F6C-5DB5AD6E6A0C}" type="datetimeFigureOut">
              <a:rPr lang="nl-BE" smtClean="0"/>
              <a:t>31/03/2015</a:t>
            </a:fld>
            <a:endParaRPr lang="nl-BE"/>
          </a:p>
        </p:txBody>
      </p:sp>
      <p:sp>
        <p:nvSpPr>
          <p:cNvPr id="6" name="Tijdelijke aanduiding voor voettekst 5"/>
          <p:cNvSpPr>
            <a:spLocks noGrp="1"/>
          </p:cNvSpPr>
          <p:nvPr>
            <p:ph type="ftr" sz="quarter" idx="11"/>
          </p:nvPr>
        </p:nvSpPr>
        <p:spPr/>
        <p:txBody>
          <a:bodyPr/>
          <a:lstStyle>
            <a:extLst/>
          </a:lstStyle>
          <a:p>
            <a:endParaRPr lang="nl-BE"/>
          </a:p>
        </p:txBody>
      </p:sp>
      <p:sp>
        <p:nvSpPr>
          <p:cNvPr id="7" name="Tijdelijke aanduiding voor dianummer 6"/>
          <p:cNvSpPr>
            <a:spLocks noGrp="1"/>
          </p:cNvSpPr>
          <p:nvPr>
            <p:ph type="sldNum" sz="quarter" idx="12"/>
          </p:nvPr>
        </p:nvSpPr>
        <p:spPr/>
        <p:txBody>
          <a:bodyPr/>
          <a:lstStyle>
            <a:extLst/>
          </a:lstStyle>
          <a:p>
            <a:fld id="{1FAD8338-1D3A-4D21-8EDE-A17C97298D06}" type="slidenum">
              <a:rPr lang="nl-BE" smtClean="0"/>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nl-NL" smtClean="0"/>
              <a:t>Klik om de modelstijlen te bewerken</a:t>
            </a:r>
          </a:p>
        </p:txBody>
      </p:sp>
      <p:sp>
        <p:nvSpPr>
          <p:cNvPr id="3" name="Tijdelijke aanduiding voor afbeelding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nl-NL" smtClean="0"/>
              <a:t>Klik op het pictogram als u een afbeelding wilt toevoegen</a:t>
            </a:r>
            <a:endParaRPr kumimoji="0" lang="en-US" dirty="0"/>
          </a:p>
        </p:txBody>
      </p:sp>
      <p:sp>
        <p:nvSpPr>
          <p:cNvPr id="5" name="Tijdelijke aanduiding voor datum 4"/>
          <p:cNvSpPr>
            <a:spLocks noGrp="1"/>
          </p:cNvSpPr>
          <p:nvPr>
            <p:ph type="dt" sz="half" idx="10"/>
          </p:nvPr>
        </p:nvSpPr>
        <p:spPr/>
        <p:txBody>
          <a:bodyPr/>
          <a:lstStyle>
            <a:lvl1pPr>
              <a:defRPr>
                <a:solidFill>
                  <a:schemeClr val="tx1"/>
                </a:solidFill>
              </a:defRPr>
            </a:lvl1pPr>
            <a:extLst/>
          </a:lstStyle>
          <a:p>
            <a:fld id="{71696AE6-F393-4726-8F6C-5DB5AD6E6A0C}" type="datetimeFigureOut">
              <a:rPr lang="nl-BE" smtClean="0"/>
              <a:t>31/03/2015</a:t>
            </a:fld>
            <a:endParaRPr lang="nl-BE"/>
          </a:p>
        </p:txBody>
      </p:sp>
      <p:sp>
        <p:nvSpPr>
          <p:cNvPr id="6" name="Tijdelijke aanduiding voor voettekst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nl-BE"/>
          </a:p>
        </p:txBody>
      </p:sp>
      <p:sp>
        <p:nvSpPr>
          <p:cNvPr id="7" name="Tijdelijke aanduiding voor dianummer 6"/>
          <p:cNvSpPr>
            <a:spLocks noGrp="1"/>
          </p:cNvSpPr>
          <p:nvPr>
            <p:ph type="sldNum" sz="quarter" idx="12"/>
          </p:nvPr>
        </p:nvSpPr>
        <p:spPr/>
        <p:txBody>
          <a:bodyPr/>
          <a:lstStyle>
            <a:lvl1pPr>
              <a:defRPr>
                <a:solidFill>
                  <a:schemeClr val="tx1"/>
                </a:solidFill>
              </a:defRPr>
            </a:lvl1pPr>
            <a:extLst/>
          </a:lstStyle>
          <a:p>
            <a:fld id="{1FAD8338-1D3A-4D21-8EDE-A17C97298D06}" type="slidenum">
              <a:rPr lang="nl-BE" smtClean="0"/>
              <a:t>‹nr.›</a:t>
            </a:fld>
            <a:endParaRPr lang="nl-BE"/>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nl-NL" smtClean="0"/>
              <a:t>Klik om de stijl te bewerken</a:t>
            </a:r>
            <a:endParaRPr kumimoji="0" lang="en-US"/>
          </a:p>
        </p:txBody>
      </p:sp>
      <p:sp>
        <p:nvSpPr>
          <p:cNvPr id="8" name="Vrije v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Vrije v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echthoekige driehoe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Rechte verbindingslijn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unthaak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Punthaak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alpha val="88000"/>
          </a:srgbClr>
        </a:solidFill>
        <a:effectLst/>
      </p:bgPr>
    </p:bg>
    <p:spTree>
      <p:nvGrpSpPr>
        <p:cNvPr id="1" name=""/>
        <p:cNvGrpSpPr/>
        <p:nvPr/>
      </p:nvGrpSpPr>
      <p:grpSpPr>
        <a:xfrm>
          <a:off x="0" y="0"/>
          <a:ext cx="0" cy="0"/>
          <a:chOff x="0" y="0"/>
          <a:chExt cx="0" cy="0"/>
        </a:xfrm>
      </p:grpSpPr>
      <p:sp>
        <p:nvSpPr>
          <p:cNvPr id="13" name="Vrije v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Vrije v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echthoekige driehoe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Rechte verbindingslijn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jdelijke aanduiding voor titel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1696AE6-F393-4726-8F6C-5DB5AD6E6A0C}" type="datetimeFigureOut">
              <a:rPr lang="nl-BE" smtClean="0"/>
              <a:t>31/03/2015</a:t>
            </a:fld>
            <a:endParaRPr lang="nl-BE"/>
          </a:p>
        </p:txBody>
      </p:sp>
      <p:sp>
        <p:nvSpPr>
          <p:cNvPr id="22" name="Tijdelijke aanduiding voor voettekst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nl-BE"/>
          </a:p>
        </p:txBody>
      </p:sp>
      <p:sp>
        <p:nvSpPr>
          <p:cNvPr id="18" name="Tijdelijke aanduiding voor dianumm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FAD8338-1D3A-4D21-8EDE-A17C97298D06}"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be/imgres?imgurl=http://3.bp.blogspot.com/_a5PDMnC8Pk0/Sh-WSomXzTI/AAAAAAAAAqQ/Dkcax2a-Rwo/s320/Huiswerk%2Bmannetje.jpg&amp;imgrefurl=http://omicarolinedhondt.blogspot.com/&amp;usg=__PZJZ4HcjlseI8sEJY4K8YOA1_D0=&amp;h=226&amp;w=221&amp;sz=12&amp;hl=nl&amp;start=30&amp;zoom=1&amp;tbnid=ZdIshJptzkEceM:&amp;tbnh=133&amp;tbnw=130&amp;prev=/images?q%3Dhuiswerk%26um%3D1%26hl%3Dnl%26sa%3DN%26biw%3D1004%26bih%3D581%26tbs%3Disch:1&amp;um=1&amp;itbs=1&amp;iact=rc&amp;dur=0&amp;ei=CuoJTYazEo_A8QPo74EB&amp;oei=NuMJTfX5I9O2hAf-tbiMDw&amp;esq=3&amp;page=3&amp;ndsp=16&amp;ved=1t:429,r:2,s:30&amp;tx=86&amp;ty=84"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http://t0.gstatic.com/images?q=tbn:ANd9GcRbcwQEfeo9WZKbIJvs0_VRaAbpLHFzh-j8WNptyf15xxFWV6h3xpdBfVlB"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Autofit/>
          </a:bodyPr>
          <a:lstStyle/>
          <a:p>
            <a:r>
              <a:rPr lang="nl-BE" sz="4800" dirty="0">
                <a:solidFill>
                  <a:srgbClr val="FF0000"/>
                </a:solidFill>
              </a:rPr>
              <a:t>B</a:t>
            </a:r>
            <a:r>
              <a:rPr lang="nl-BE" sz="4800" dirty="0" smtClean="0">
                <a:solidFill>
                  <a:srgbClr val="FF0000"/>
                </a:solidFill>
              </a:rPr>
              <a:t>abbelen met ouders… </a:t>
            </a:r>
            <a:br>
              <a:rPr lang="nl-BE" sz="4800" dirty="0" smtClean="0">
                <a:solidFill>
                  <a:srgbClr val="FF0000"/>
                </a:solidFill>
              </a:rPr>
            </a:br>
            <a:r>
              <a:rPr lang="nl-BE" sz="4800" dirty="0">
                <a:solidFill>
                  <a:srgbClr val="FF0000"/>
                </a:solidFill>
              </a:rPr>
              <a:t>m</a:t>
            </a:r>
            <a:r>
              <a:rPr lang="nl-BE" sz="4800" dirty="0" smtClean="0">
                <a:solidFill>
                  <a:srgbClr val="FF0000"/>
                </a:solidFill>
              </a:rPr>
              <a:t>aar niet zomaar!</a:t>
            </a:r>
            <a:endParaRPr lang="nl-BE" sz="4800" dirty="0">
              <a:solidFill>
                <a:srgbClr val="FF0000"/>
              </a:solidFill>
            </a:endParaRPr>
          </a:p>
        </p:txBody>
      </p:sp>
      <p:sp>
        <p:nvSpPr>
          <p:cNvPr id="3" name="Ondertitel 2"/>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3674129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Babbels zijn hoogdrempelig: ook hoogopgeleide ouders zitten met vragen.</a:t>
            </a:r>
          </a:p>
          <a:p>
            <a:r>
              <a:rPr lang="nl-BE" dirty="0" smtClean="0"/>
              <a:t>Sommige mensen hebben schrik om te praten.</a:t>
            </a:r>
          </a:p>
          <a:p>
            <a:r>
              <a:rPr lang="nl-BE" smtClean="0"/>
              <a:t>Sommigen begrijpen </a:t>
            </a:r>
            <a:r>
              <a:rPr lang="nl-BE" dirty="0" smtClean="0"/>
              <a:t>niet alles.</a:t>
            </a:r>
          </a:p>
          <a:p>
            <a:r>
              <a:rPr lang="nl-BE" dirty="0" smtClean="0"/>
              <a:t>Overdag tijdens de </a:t>
            </a:r>
            <a:r>
              <a:rPr lang="nl-BE" dirty="0" err="1" smtClean="0"/>
              <a:t>klasdag</a:t>
            </a:r>
            <a:r>
              <a:rPr lang="nl-BE" dirty="0" smtClean="0"/>
              <a:t>, niet iedereen kan zich vrijmaken.</a:t>
            </a:r>
          </a:p>
          <a:p>
            <a:endParaRPr lang="nl-BE" dirty="0"/>
          </a:p>
        </p:txBody>
      </p:sp>
      <p:sp>
        <p:nvSpPr>
          <p:cNvPr id="2" name="Titel 1"/>
          <p:cNvSpPr>
            <a:spLocks noGrp="1"/>
          </p:cNvSpPr>
          <p:nvPr>
            <p:ph type="title"/>
          </p:nvPr>
        </p:nvSpPr>
        <p:spPr/>
        <p:txBody>
          <a:bodyPr/>
          <a:lstStyle/>
          <a:p>
            <a:pPr algn="ctr"/>
            <a:r>
              <a:rPr lang="nl-BE" dirty="0" smtClean="0">
                <a:solidFill>
                  <a:srgbClr val="FF0000"/>
                </a:solidFill>
              </a:rPr>
              <a:t>Belemmeringen</a:t>
            </a:r>
            <a:endParaRPr lang="nl-BE" dirty="0">
              <a:solidFill>
                <a:srgbClr val="FF0000"/>
              </a:solidFill>
            </a:endParaRPr>
          </a:p>
        </p:txBody>
      </p:sp>
    </p:spTree>
    <p:extLst>
      <p:ext uri="{BB962C8B-B14F-4D97-AF65-F5344CB8AC3E}">
        <p14:creationId xmlns:p14="http://schemas.microsoft.com/office/powerpoint/2010/main" val="2989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BE" dirty="0" smtClean="0"/>
              <a:t>Variatie aan activiteiten.</a:t>
            </a:r>
          </a:p>
          <a:p>
            <a:r>
              <a:rPr lang="nl-BE" dirty="0" smtClean="0"/>
              <a:t>Wisselende dagen.</a:t>
            </a:r>
          </a:p>
          <a:p>
            <a:r>
              <a:rPr lang="nl-BE" dirty="0" smtClean="0"/>
              <a:t>Aansluitend bij het begin of einde van de </a:t>
            </a:r>
            <a:r>
              <a:rPr lang="nl-BE" dirty="0" err="1" smtClean="0"/>
              <a:t>klasdag</a:t>
            </a:r>
            <a:r>
              <a:rPr lang="nl-BE" dirty="0" smtClean="0"/>
              <a:t>.</a:t>
            </a:r>
          </a:p>
          <a:p>
            <a:r>
              <a:rPr lang="nl-BE" dirty="0" smtClean="0"/>
              <a:t>Grootouders komen ook graag en met interesse.</a:t>
            </a:r>
          </a:p>
          <a:p>
            <a:r>
              <a:rPr lang="nl-BE" dirty="0" smtClean="0"/>
              <a:t>Evalueren van de Babbels. </a:t>
            </a:r>
          </a:p>
          <a:p>
            <a:r>
              <a:rPr lang="nl-BE" dirty="0" smtClean="0"/>
              <a:t>Overleg met de collega’s over de inhoud en het verloop.</a:t>
            </a:r>
          </a:p>
          <a:p>
            <a:r>
              <a:rPr lang="nl-BE" dirty="0" smtClean="0"/>
              <a:t>Samen werken met CLB, Huis van het Kind. </a:t>
            </a:r>
            <a:endParaRPr lang="nl-BE" dirty="0"/>
          </a:p>
        </p:txBody>
      </p:sp>
      <p:sp>
        <p:nvSpPr>
          <p:cNvPr id="3" name="Titel 2"/>
          <p:cNvSpPr>
            <a:spLocks noGrp="1"/>
          </p:cNvSpPr>
          <p:nvPr>
            <p:ph type="title"/>
          </p:nvPr>
        </p:nvSpPr>
        <p:spPr/>
        <p:txBody>
          <a:bodyPr/>
          <a:lstStyle/>
          <a:p>
            <a:pPr algn="ctr"/>
            <a:r>
              <a:rPr lang="nl-BE" dirty="0" smtClean="0">
                <a:solidFill>
                  <a:srgbClr val="FF0000"/>
                </a:solidFill>
              </a:rPr>
              <a:t>Wat werkt goed?</a:t>
            </a:r>
            <a:endParaRPr lang="nl-BE" dirty="0">
              <a:solidFill>
                <a:srgbClr val="FF0000"/>
              </a:solidFill>
            </a:endParaRPr>
          </a:p>
        </p:txBody>
      </p:sp>
    </p:spTree>
    <p:extLst>
      <p:ext uri="{BB962C8B-B14F-4D97-AF65-F5344CB8AC3E}">
        <p14:creationId xmlns:p14="http://schemas.microsoft.com/office/powerpoint/2010/main" val="152630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algn="ctr"/>
            <a:r>
              <a:rPr lang="nl-BE" dirty="0" smtClean="0">
                <a:solidFill>
                  <a:srgbClr val="FF0000"/>
                </a:solidFill>
              </a:rPr>
              <a:t>Babbel “Leren lezen”</a:t>
            </a:r>
            <a:endParaRPr lang="nl-BE" dirty="0">
              <a:solidFill>
                <a:srgbClr val="FF0000"/>
              </a:solidFill>
            </a:endParaRPr>
          </a:p>
        </p:txBody>
      </p:sp>
      <p:pic>
        <p:nvPicPr>
          <p:cNvPr id="4" name="Picture 2" descr="C:\Users\zorg\AppData\Local\Microsoft\Windows\Temporary Internet Files\Content.Outlook\8MDRCGBW\IMG_1298.jpe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7705"/>
          <a:stretch/>
        </p:blipFill>
        <p:spPr bwMode="auto">
          <a:xfrm>
            <a:off x="179512" y="1484783"/>
            <a:ext cx="2901765" cy="23580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zorg\AppData\Local\Microsoft\Windows\Temporary Internet Files\Content.Outlook\8MDRCGBW\IMG_1294.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710" y="1484783"/>
            <a:ext cx="3119175" cy="23393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zorg\AppData\Local\Microsoft\Windows\Temporary Internet Files\Content.Outlook\8MDRCGBW\IMG_1303.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3927597"/>
            <a:ext cx="1894303" cy="25257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Users\zorg\AppData\Local\Microsoft\Windows\Temporary Internet Files\Content.Outlook\8MDRCGBW\IMG_1302.jpeg"/>
          <p:cNvPicPr>
            <a:picLocks noChangeAspect="1" noChangeArrowheads="1"/>
          </p:cNvPicPr>
          <p:nvPr/>
        </p:nvPicPr>
        <p:blipFill rotWithShape="1">
          <a:blip r:embed="rId5">
            <a:extLst>
              <a:ext uri="{28A0092B-C50C-407E-A947-70E740481C1C}">
                <a14:useLocalDpi xmlns:a14="http://schemas.microsoft.com/office/drawing/2010/main" val="0"/>
              </a:ext>
            </a:extLst>
          </a:blip>
          <a:srcRect r="17709"/>
          <a:stretch/>
        </p:blipFill>
        <p:spPr bwMode="auto">
          <a:xfrm>
            <a:off x="6516216" y="1484783"/>
            <a:ext cx="2447663" cy="233938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zorg\AppData\Local\Microsoft\Windows\Temporary Internet Files\Content.Outlook\8MDRCGBW\2013-09-20 Ouderbabbel lezen 2 fontei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57954" y="3927598"/>
            <a:ext cx="3734600" cy="2489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109728" indent="0" algn="ctr">
              <a:buNone/>
            </a:pPr>
            <a:endParaRPr lang="nl-BE" sz="4400" dirty="0">
              <a:solidFill>
                <a:srgbClr val="FF0000"/>
              </a:solidFill>
            </a:endParaRPr>
          </a:p>
        </p:txBody>
      </p:sp>
      <p:sp>
        <p:nvSpPr>
          <p:cNvPr id="3" name="Titel 2"/>
          <p:cNvSpPr>
            <a:spLocks noGrp="1"/>
          </p:cNvSpPr>
          <p:nvPr>
            <p:ph type="title"/>
          </p:nvPr>
        </p:nvSpPr>
        <p:spPr/>
        <p:txBody>
          <a:bodyPr/>
          <a:lstStyle/>
          <a:p>
            <a:endParaRPr lang="nl-BE"/>
          </a:p>
        </p:txBody>
      </p:sp>
      <p:pic>
        <p:nvPicPr>
          <p:cNvPr id="1026" name="Picture 2" descr="C:\Users\zorg\AppData\Local\Microsoft\Windows\Temporary Internet Files\Content.IE5\F6LR79HJ\questions-se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988096"/>
            <a:ext cx="4422750" cy="3317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634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39552" y="1916832"/>
            <a:ext cx="8229600" cy="3556992"/>
          </a:xfrm>
        </p:spPr>
        <p:txBody>
          <a:bodyPr>
            <a:normAutofit fontScale="92500" lnSpcReduction="10000"/>
          </a:bodyPr>
          <a:lstStyle/>
          <a:p>
            <a:pPr marL="0" indent="0">
              <a:buNone/>
            </a:pPr>
            <a:r>
              <a:rPr lang="nl-BE" b="1" u="sng" dirty="0" smtClean="0"/>
              <a:t>Laagdrempelige activiteiten:</a:t>
            </a:r>
          </a:p>
          <a:p>
            <a:pPr>
              <a:buFont typeface="Courier New" panose="02070309020205020404" pitchFamily="49" charset="0"/>
              <a:buChar char="o"/>
            </a:pPr>
            <a:r>
              <a:rPr lang="nl-BE" dirty="0" smtClean="0"/>
              <a:t>Open school: ouders komen mee tot op de speelplaats en in de klas, weekopeningen, sinterklaasfeest, pannenkoekenfeest bij Lichtmis, ouders begeleiden mee een atelier in de LS…</a:t>
            </a:r>
          </a:p>
          <a:p>
            <a:pPr>
              <a:buFont typeface="Courier New" panose="02070309020205020404" pitchFamily="49" charset="0"/>
              <a:buChar char="o"/>
            </a:pPr>
            <a:r>
              <a:rPr lang="nl-BE" dirty="0" smtClean="0"/>
              <a:t>Nieuwe initiatieven in de kleuterschool: vertelmomenten, spel- en meespeelmomenten,          poppenkast voor ouders en kinderen, wenmoment in de peuterklas</a:t>
            </a:r>
            <a:endParaRPr lang="nl-BE" dirty="0"/>
          </a:p>
        </p:txBody>
      </p:sp>
      <p:sp>
        <p:nvSpPr>
          <p:cNvPr id="2" name="Titel 1"/>
          <p:cNvSpPr>
            <a:spLocks noGrp="1"/>
          </p:cNvSpPr>
          <p:nvPr>
            <p:ph type="title"/>
          </p:nvPr>
        </p:nvSpPr>
        <p:spPr>
          <a:xfrm>
            <a:off x="467544" y="116632"/>
            <a:ext cx="8301608" cy="2176264"/>
          </a:xfrm>
        </p:spPr>
        <p:txBody>
          <a:bodyPr>
            <a:normAutofit/>
          </a:bodyPr>
          <a:lstStyle/>
          <a:p>
            <a:r>
              <a:rPr lang="nl-BE" dirty="0" smtClean="0">
                <a:solidFill>
                  <a:srgbClr val="FF0000"/>
                </a:solidFill>
              </a:rPr>
              <a:t>Evolutie van ouderactiviteiten op onze school</a:t>
            </a:r>
            <a:endParaRPr lang="nl-BE" dirty="0">
              <a:solidFill>
                <a:srgbClr val="FF0000"/>
              </a:solidFill>
            </a:endParaRPr>
          </a:p>
        </p:txBody>
      </p:sp>
      <p:pic>
        <p:nvPicPr>
          <p:cNvPr id="4100" name="Picture 4" descr="https://s3-eu-west-1.amazonaws.com/pictures.gimme.eu/88387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5245047"/>
            <a:ext cx="2060915" cy="154568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5245047"/>
            <a:ext cx="2060915" cy="1545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s://s3-eu-west-1.amazonaws.com/pictures.gimme.eu/64795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5245047"/>
            <a:ext cx="2060913" cy="154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103"/>
                                        </p:tgtEl>
                                        <p:attrNameLst>
                                          <p:attrName>style.visibility</p:attrName>
                                        </p:attrNameLst>
                                      </p:cBhvr>
                                      <p:to>
                                        <p:strVal val="visible"/>
                                      </p:to>
                                    </p:set>
                                    <p:anim calcmode="lin" valueType="num">
                                      <p:cBhvr additive="base">
                                        <p:cTn id="28" dur="1000" fill="hold"/>
                                        <p:tgtEl>
                                          <p:spTgt spid="4103"/>
                                        </p:tgtEl>
                                        <p:attrNameLst>
                                          <p:attrName>ppt_x</p:attrName>
                                        </p:attrNameLst>
                                      </p:cBhvr>
                                      <p:tavLst>
                                        <p:tav tm="0">
                                          <p:val>
                                            <p:strVal val="#ppt_x"/>
                                          </p:val>
                                        </p:tav>
                                        <p:tav tm="100000">
                                          <p:val>
                                            <p:strVal val="#ppt_x"/>
                                          </p:val>
                                        </p:tav>
                                      </p:tavLst>
                                    </p:anim>
                                    <p:anim calcmode="lin" valueType="num">
                                      <p:cBhvr additive="base">
                                        <p:cTn id="29" dur="1000" fill="hold"/>
                                        <p:tgtEl>
                                          <p:spTgt spid="410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100"/>
                                        </p:tgtEl>
                                        <p:attrNameLst>
                                          <p:attrName>style.visibility</p:attrName>
                                        </p:attrNameLst>
                                      </p:cBhvr>
                                      <p:to>
                                        <p:strVal val="visible"/>
                                      </p:to>
                                    </p:set>
                                    <p:anim calcmode="lin" valueType="num">
                                      <p:cBhvr additive="base">
                                        <p:cTn id="32" dur="1000" fill="hold"/>
                                        <p:tgtEl>
                                          <p:spTgt spid="4100"/>
                                        </p:tgtEl>
                                        <p:attrNameLst>
                                          <p:attrName>ppt_x</p:attrName>
                                        </p:attrNameLst>
                                      </p:cBhvr>
                                      <p:tavLst>
                                        <p:tav tm="0">
                                          <p:val>
                                            <p:strVal val="#ppt_x"/>
                                          </p:val>
                                        </p:tav>
                                        <p:tav tm="100000">
                                          <p:val>
                                            <p:strVal val="#ppt_x"/>
                                          </p:val>
                                        </p:tav>
                                      </p:tavLst>
                                    </p:anim>
                                    <p:anim calcmode="lin" valueType="num">
                                      <p:cBhvr additive="base">
                                        <p:cTn id="33" dur="1000" fill="hold"/>
                                        <p:tgtEl>
                                          <p:spTgt spid="410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105"/>
                                        </p:tgtEl>
                                        <p:attrNameLst>
                                          <p:attrName>style.visibility</p:attrName>
                                        </p:attrNameLst>
                                      </p:cBhvr>
                                      <p:to>
                                        <p:strVal val="visible"/>
                                      </p:to>
                                    </p:set>
                                    <p:anim calcmode="lin" valueType="num">
                                      <p:cBhvr additive="base">
                                        <p:cTn id="36" dur="1000" fill="hold"/>
                                        <p:tgtEl>
                                          <p:spTgt spid="4105"/>
                                        </p:tgtEl>
                                        <p:attrNameLst>
                                          <p:attrName>ppt_x</p:attrName>
                                        </p:attrNameLst>
                                      </p:cBhvr>
                                      <p:tavLst>
                                        <p:tav tm="0">
                                          <p:val>
                                            <p:strVal val="#ppt_x"/>
                                          </p:val>
                                        </p:tav>
                                        <p:tav tm="100000">
                                          <p:val>
                                            <p:strVal val="#ppt_x"/>
                                          </p:val>
                                        </p:tav>
                                      </p:tavLst>
                                    </p:anim>
                                    <p:anim calcmode="lin" valueType="num">
                                      <p:cBhvr additive="base">
                                        <p:cTn id="37" dur="1000" fill="hold"/>
                                        <p:tgtEl>
                                          <p:spTgt spid="4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pPr marL="0" indent="0">
              <a:buNone/>
            </a:pPr>
            <a:endParaRPr lang="nl-BE" b="1" u="sng" dirty="0" smtClean="0"/>
          </a:p>
        </p:txBody>
      </p:sp>
      <p:sp>
        <p:nvSpPr>
          <p:cNvPr id="2" name="Titel 1"/>
          <p:cNvSpPr>
            <a:spLocks noGrp="1"/>
          </p:cNvSpPr>
          <p:nvPr>
            <p:ph type="title"/>
          </p:nvPr>
        </p:nvSpPr>
        <p:spPr/>
        <p:txBody>
          <a:bodyPr>
            <a:normAutofit fontScale="90000"/>
          </a:bodyPr>
          <a:lstStyle/>
          <a:p>
            <a:r>
              <a:rPr lang="nl-BE" dirty="0" smtClean="0">
                <a:solidFill>
                  <a:srgbClr val="FF0000"/>
                </a:solidFill>
              </a:rPr>
              <a:t>Later: “Babbels”: activiteiten met meer diepgang</a:t>
            </a:r>
            <a:endParaRPr lang="nl-BE" dirty="0">
              <a:solidFill>
                <a:srgbClr val="FF0000"/>
              </a:solidFill>
            </a:endParaRPr>
          </a:p>
        </p:txBody>
      </p:sp>
      <p:sp>
        <p:nvSpPr>
          <p:cNvPr id="6" name="Rechthoek 5"/>
          <p:cNvSpPr/>
          <p:nvPr/>
        </p:nvSpPr>
        <p:spPr>
          <a:xfrm>
            <a:off x="2123728" y="2323422"/>
            <a:ext cx="4705494" cy="1569660"/>
          </a:xfrm>
          <a:prstGeom prst="rect">
            <a:avLst/>
          </a:prstGeom>
        </p:spPr>
        <p:txBody>
          <a:bodyPr wrap="square">
            <a:spAutoFit/>
          </a:bodyPr>
          <a:lstStyle/>
          <a:p>
            <a:r>
              <a:rPr lang="nl-BE" sz="3200" dirty="0" smtClean="0">
                <a:solidFill>
                  <a:srgbClr val="FF0000"/>
                </a:solidFill>
              </a:rPr>
              <a:t>Ouders sterker maken om thuis aan de slag te gaan met hun kind.</a:t>
            </a:r>
          </a:p>
        </p:txBody>
      </p:sp>
    </p:spTree>
    <p:extLst>
      <p:ext uri="{BB962C8B-B14F-4D97-AF65-F5344CB8AC3E}">
        <p14:creationId xmlns:p14="http://schemas.microsoft.com/office/powerpoint/2010/main" val="395671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2"/>
          <p:cNvSpPr>
            <a:spLocks noGrp="1"/>
          </p:cNvSpPr>
          <p:nvPr>
            <p:ph idx="1"/>
          </p:nvPr>
        </p:nvSpPr>
        <p:spPr>
          <a:xfrm>
            <a:off x="457200" y="1481328"/>
            <a:ext cx="8435280" cy="5116024"/>
          </a:xfrm>
        </p:spPr>
        <p:txBody>
          <a:bodyPr>
            <a:normAutofit lnSpcReduction="10000"/>
          </a:bodyPr>
          <a:lstStyle/>
          <a:p>
            <a:r>
              <a:rPr lang="nl-BE" dirty="0"/>
              <a:t>Verschillende thema’s:</a:t>
            </a:r>
          </a:p>
          <a:p>
            <a:pPr lvl="1"/>
            <a:r>
              <a:rPr lang="nl-BE" dirty="0"/>
              <a:t>Vertellen </a:t>
            </a:r>
            <a:r>
              <a:rPr lang="nl-BE" dirty="0" smtClean="0"/>
              <a:t>/voorlezen</a:t>
            </a:r>
            <a:r>
              <a:rPr lang="nl-BE" dirty="0"/>
              <a:t>?</a:t>
            </a:r>
          </a:p>
          <a:p>
            <a:pPr lvl="1"/>
            <a:r>
              <a:rPr lang="nl-BE" dirty="0" smtClean="0"/>
              <a:t>Gezelschapsspellen spelen? </a:t>
            </a:r>
            <a:r>
              <a:rPr lang="nl-BE" dirty="0"/>
              <a:t>(</a:t>
            </a:r>
            <a:r>
              <a:rPr lang="nl-BE" sz="1400" dirty="0"/>
              <a:t>in samenwerking met </a:t>
            </a:r>
            <a:r>
              <a:rPr lang="nl-BE" sz="1400" dirty="0" smtClean="0"/>
              <a:t>speel-o-</a:t>
            </a:r>
            <a:r>
              <a:rPr lang="nl-BE" sz="1400" dirty="0" err="1" smtClean="0"/>
              <a:t>theek</a:t>
            </a:r>
            <a:r>
              <a:rPr lang="nl-BE" dirty="0"/>
              <a:t>)</a:t>
            </a:r>
          </a:p>
          <a:p>
            <a:pPr lvl="1"/>
            <a:r>
              <a:rPr lang="nl-BE" dirty="0"/>
              <a:t>Overgang van K3 naar L1.</a:t>
            </a:r>
          </a:p>
          <a:p>
            <a:pPr lvl="1"/>
            <a:r>
              <a:rPr lang="nl-BE" dirty="0"/>
              <a:t>Kleuters en computers.</a:t>
            </a:r>
          </a:p>
          <a:p>
            <a:pPr lvl="1"/>
            <a:r>
              <a:rPr lang="nl-BE" dirty="0"/>
              <a:t>Gezonde voeding.</a:t>
            </a:r>
          </a:p>
          <a:p>
            <a:pPr lvl="1"/>
            <a:r>
              <a:rPr lang="nl-BE" dirty="0"/>
              <a:t>Opvoedingsondersteuning (</a:t>
            </a:r>
            <a:r>
              <a:rPr lang="nl-BE" sz="1400" dirty="0"/>
              <a:t>in samenwerking met Huis van het Kind</a:t>
            </a:r>
            <a:r>
              <a:rPr lang="nl-BE" dirty="0"/>
              <a:t>).</a:t>
            </a:r>
          </a:p>
          <a:p>
            <a:pPr lvl="1"/>
            <a:r>
              <a:rPr lang="nl-BE" dirty="0"/>
              <a:t>De </a:t>
            </a:r>
            <a:r>
              <a:rPr lang="nl-BE" dirty="0" err="1"/>
              <a:t>klasdeur</a:t>
            </a:r>
            <a:r>
              <a:rPr lang="nl-BE" dirty="0"/>
              <a:t> gaat dicht, en dan? Onthaal! </a:t>
            </a:r>
          </a:p>
          <a:p>
            <a:pPr lvl="1"/>
            <a:r>
              <a:rPr lang="nl-BE" dirty="0"/>
              <a:t>Een dag in onze kleuterschool! </a:t>
            </a:r>
            <a:endParaRPr lang="nl-BE" dirty="0" smtClean="0"/>
          </a:p>
          <a:p>
            <a:pPr marL="393192" lvl="1" indent="0">
              <a:buNone/>
            </a:pPr>
            <a:r>
              <a:rPr lang="nl-BE" dirty="0" smtClean="0"/>
              <a:t>-&gt; </a:t>
            </a:r>
            <a:r>
              <a:rPr lang="nl-BE" dirty="0"/>
              <a:t>aandacht voor de ontwikkelingskansen die kinderen krijgen</a:t>
            </a:r>
          </a:p>
          <a:p>
            <a:pPr lvl="1"/>
            <a:r>
              <a:rPr lang="nl-BE" dirty="0"/>
              <a:t>Opvolgen van onze kleuters en zorg </a:t>
            </a:r>
          </a:p>
          <a:p>
            <a:pPr lvl="1"/>
            <a:r>
              <a:rPr lang="nl-BE" dirty="0"/>
              <a:t>… </a:t>
            </a:r>
          </a:p>
          <a:p>
            <a:pPr marL="0" indent="0">
              <a:buNone/>
            </a:pPr>
            <a:endParaRPr lang="nl-BE" dirty="0" smtClean="0">
              <a:solidFill>
                <a:srgbClr val="FF0000"/>
              </a:solidFill>
            </a:endParaRPr>
          </a:p>
        </p:txBody>
      </p:sp>
      <p:sp>
        <p:nvSpPr>
          <p:cNvPr id="2" name="Titel 1"/>
          <p:cNvSpPr>
            <a:spLocks noGrp="1"/>
          </p:cNvSpPr>
          <p:nvPr>
            <p:ph type="title"/>
          </p:nvPr>
        </p:nvSpPr>
        <p:spPr>
          <a:xfrm>
            <a:off x="179512" y="274638"/>
            <a:ext cx="8507288" cy="1426170"/>
          </a:xfrm>
        </p:spPr>
        <p:txBody>
          <a:bodyPr>
            <a:normAutofit fontScale="90000"/>
          </a:bodyPr>
          <a:lstStyle/>
          <a:p>
            <a:pPr marL="0" indent="0" algn="ctr"/>
            <a:r>
              <a:rPr lang="nl-BE" dirty="0">
                <a:solidFill>
                  <a:srgbClr val="FF0000"/>
                </a:solidFill>
              </a:rPr>
              <a:t/>
            </a:r>
            <a:br>
              <a:rPr lang="nl-BE" dirty="0">
                <a:solidFill>
                  <a:srgbClr val="FF0000"/>
                </a:solidFill>
              </a:rPr>
            </a:br>
            <a:r>
              <a:rPr lang="nl-BE" sz="4000" dirty="0">
                <a:solidFill>
                  <a:srgbClr val="FF0000"/>
                </a:solidFill>
              </a:rPr>
              <a:t>Eerst enkel in de kleuterschool:</a:t>
            </a:r>
            <a:r>
              <a:rPr lang="nl-BE" dirty="0">
                <a:solidFill>
                  <a:srgbClr val="FF0000"/>
                </a:solidFill>
              </a:rPr>
              <a:t/>
            </a:r>
            <a:br>
              <a:rPr lang="nl-BE" dirty="0">
                <a:solidFill>
                  <a:srgbClr val="FF0000"/>
                </a:solidFill>
              </a:rPr>
            </a:br>
            <a:endParaRPr lang="nl-BE" dirty="0"/>
          </a:p>
        </p:txBody>
      </p:sp>
    </p:spTree>
    <p:extLst>
      <p:ext uri="{BB962C8B-B14F-4D97-AF65-F5344CB8AC3E}">
        <p14:creationId xmlns:p14="http://schemas.microsoft.com/office/powerpoint/2010/main" val="213971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 calcmode="lin" valueType="num">
                                      <p:cBhvr additive="base">
                                        <p:cTn id="41"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4">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anim calcmode="lin" valueType="num">
                                      <p:cBhvr additive="base">
                                        <p:cTn id="45"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4">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
                                            <p:txEl>
                                              <p:pRg st="10" end="10"/>
                                            </p:txEl>
                                          </p:spTgt>
                                        </p:tgtEl>
                                        <p:attrNameLst>
                                          <p:attrName>style.visibility</p:attrName>
                                        </p:attrNameLst>
                                      </p:cBhvr>
                                      <p:to>
                                        <p:strVal val="visible"/>
                                      </p:to>
                                    </p:set>
                                    <p:anim calcmode="lin" valueType="num">
                                      <p:cBhvr additive="base">
                                        <p:cTn id="4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 calcmode="lin" valueType="num">
                                      <p:cBhvr additive="base">
                                        <p:cTn id="5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4" dur="10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109728" indent="0">
              <a:buNone/>
            </a:pPr>
            <a:endParaRPr lang="nl-BE" dirty="0" smtClean="0"/>
          </a:p>
          <a:p>
            <a:pPr marL="109728" indent="0">
              <a:buNone/>
            </a:pPr>
            <a:endParaRPr lang="nl-BE" dirty="0"/>
          </a:p>
        </p:txBody>
      </p:sp>
      <p:sp>
        <p:nvSpPr>
          <p:cNvPr id="3" name="Titel 2"/>
          <p:cNvSpPr>
            <a:spLocks noGrp="1"/>
          </p:cNvSpPr>
          <p:nvPr>
            <p:ph type="title"/>
          </p:nvPr>
        </p:nvSpPr>
        <p:spPr/>
        <p:txBody>
          <a:bodyPr/>
          <a:lstStyle/>
          <a:p>
            <a:endParaRPr lang="nl-BE" sz="3600" dirty="0">
              <a:solidFill>
                <a:srgbClr val="FF0000"/>
              </a:solidFill>
            </a:endParaRPr>
          </a:p>
        </p:txBody>
      </p:sp>
      <p:sp>
        <p:nvSpPr>
          <p:cNvPr id="4" name="Tijdelijke aanduiding voor inhoud 2"/>
          <p:cNvSpPr>
            <a:spLocks noGrp="1"/>
          </p:cNvSpPr>
          <p:nvPr/>
        </p:nvSpPr>
        <p:spPr>
          <a:xfrm>
            <a:off x="440675" y="1124744"/>
            <a:ext cx="8229600" cy="4279206"/>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a:buNone/>
            </a:pPr>
            <a:endParaRPr lang="nl-BE" dirty="0" smtClean="0">
              <a:solidFill>
                <a:srgbClr val="FF0000"/>
              </a:solidFill>
            </a:endParaRPr>
          </a:p>
          <a:p>
            <a:r>
              <a:rPr lang="nl-BE" sz="2800" b="1" dirty="0" smtClean="0"/>
              <a:t>Telkens tips voor thuis:</a:t>
            </a:r>
          </a:p>
        </p:txBody>
      </p:sp>
      <p:pic>
        <p:nvPicPr>
          <p:cNvPr id="5" name="table"/>
          <p:cNvPicPr>
            <a:picLocks noChangeAspect="1"/>
          </p:cNvPicPr>
          <p:nvPr/>
        </p:nvPicPr>
        <p:blipFill>
          <a:blip r:embed="rId2"/>
          <a:stretch>
            <a:fillRect/>
          </a:stretch>
        </p:blipFill>
        <p:spPr>
          <a:xfrm>
            <a:off x="683568" y="2204864"/>
            <a:ext cx="4680620" cy="3024336"/>
          </a:xfrm>
          <a:prstGeom prst="rect">
            <a:avLst/>
          </a:prstGeom>
        </p:spPr>
      </p:pic>
      <p:pic>
        <p:nvPicPr>
          <p:cNvPr id="6" name="Picture 2" descr="G:\BUURT- EN OPBOUWWERK\PROGR_ONDERWIJS_MJP 09-15\ON-PR-KLEU\10 - Intern overleg (optioneel)\Team\EINDPRODUCT en TOONMOMENT\Studiedag 24 maart 2015\Overleg scholen - voorbereidingen\Fontein\tipwijzer voor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749" y="1376994"/>
            <a:ext cx="2676525" cy="468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24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423317"/>
            <a:ext cx="8229600" cy="4525963"/>
          </a:xfrm>
        </p:spPr>
        <p:txBody>
          <a:bodyPr>
            <a:normAutofit/>
          </a:bodyPr>
          <a:lstStyle/>
          <a:p>
            <a:pPr marL="0" indent="0">
              <a:buNone/>
            </a:pPr>
            <a:endParaRPr lang="nl-BE" dirty="0"/>
          </a:p>
          <a:p>
            <a:r>
              <a:rPr lang="nl-BE" dirty="0" smtClean="0"/>
              <a:t>Leren lezen</a:t>
            </a:r>
          </a:p>
          <a:p>
            <a:r>
              <a:rPr lang="nl-BE" dirty="0" smtClean="0"/>
              <a:t>Huiswerk</a:t>
            </a:r>
          </a:p>
          <a:p>
            <a:r>
              <a:rPr lang="nl-BE" dirty="0" smtClean="0"/>
              <a:t>Rekenen en contractwerk</a:t>
            </a:r>
          </a:p>
          <a:p>
            <a:pPr marL="109728" indent="0">
              <a:buNone/>
            </a:pPr>
            <a:r>
              <a:rPr lang="nl-BE" dirty="0" smtClean="0"/>
              <a:t>-&gt; </a:t>
            </a:r>
            <a:r>
              <a:rPr lang="nl-BE" dirty="0"/>
              <a:t>Telkens met een moment in de </a:t>
            </a:r>
            <a:r>
              <a:rPr lang="nl-BE" dirty="0" smtClean="0"/>
              <a:t>klas</a:t>
            </a:r>
          </a:p>
          <a:p>
            <a:r>
              <a:rPr lang="nl-BE" dirty="0" smtClean="0"/>
              <a:t>Nu: K3 en G1 samen </a:t>
            </a:r>
            <a:r>
              <a:rPr lang="nl-BE" dirty="0" err="1" smtClean="0"/>
              <a:t>ivm</a:t>
            </a:r>
            <a:r>
              <a:rPr lang="nl-BE" dirty="0" smtClean="0"/>
              <a:t> de oversstap</a:t>
            </a:r>
          </a:p>
          <a:p>
            <a:endParaRPr lang="nl-BE" dirty="0"/>
          </a:p>
          <a:p>
            <a:pPr marL="0" indent="0">
              <a:buNone/>
            </a:pPr>
            <a:endParaRPr lang="nl-BE" dirty="0" smtClean="0"/>
          </a:p>
          <a:p>
            <a:pPr marL="0" indent="0">
              <a:buNone/>
            </a:pPr>
            <a:r>
              <a:rPr lang="nl-BE" dirty="0" smtClean="0"/>
              <a:t> </a:t>
            </a:r>
            <a:endParaRPr lang="nl-BE" dirty="0"/>
          </a:p>
        </p:txBody>
      </p:sp>
      <p:sp>
        <p:nvSpPr>
          <p:cNvPr id="2" name="Titel 1"/>
          <p:cNvSpPr>
            <a:spLocks noGrp="1"/>
          </p:cNvSpPr>
          <p:nvPr>
            <p:ph type="title"/>
          </p:nvPr>
        </p:nvSpPr>
        <p:spPr>
          <a:xfrm>
            <a:off x="395536" y="274638"/>
            <a:ext cx="8291264" cy="1642194"/>
          </a:xfrm>
        </p:spPr>
        <p:txBody>
          <a:bodyPr>
            <a:normAutofit fontScale="90000"/>
          </a:bodyPr>
          <a:lstStyle/>
          <a:p>
            <a:pPr algn="ctr"/>
            <a:r>
              <a:rPr lang="nl-BE" dirty="0" smtClean="0"/>
              <a:t/>
            </a:r>
            <a:br>
              <a:rPr lang="nl-BE" dirty="0" smtClean="0"/>
            </a:br>
            <a:r>
              <a:rPr lang="nl-BE" dirty="0" smtClean="0"/>
              <a:t/>
            </a:r>
            <a:br>
              <a:rPr lang="nl-BE" dirty="0" smtClean="0"/>
            </a:br>
            <a:r>
              <a:rPr lang="nl-BE" dirty="0" smtClean="0">
                <a:solidFill>
                  <a:srgbClr val="FF0000"/>
                </a:solidFill>
              </a:rPr>
              <a:t>Later </a:t>
            </a:r>
            <a:r>
              <a:rPr lang="nl-BE" dirty="0">
                <a:solidFill>
                  <a:srgbClr val="FF0000"/>
                </a:solidFill>
              </a:rPr>
              <a:t>ook “Babbels” in de lagere school:</a:t>
            </a:r>
            <a:r>
              <a:rPr lang="nl-BE" dirty="0"/>
              <a:t/>
            </a:r>
            <a:br>
              <a:rPr lang="nl-BE" dirty="0"/>
            </a:br>
            <a:r>
              <a:rPr lang="nl-BE" dirty="0"/>
              <a:t/>
            </a:r>
            <a:br>
              <a:rPr lang="nl-BE" dirty="0"/>
            </a:br>
            <a:endParaRPr lang="nl-BE" dirty="0"/>
          </a:p>
        </p:txBody>
      </p:sp>
      <p:pic>
        <p:nvPicPr>
          <p:cNvPr id="2050" name="Picture 2" descr="C:\Users\zorg\AppData\Local\Microsoft\Windows\Temporary Internet Files\Content.Outlook\8MDRCGBW\Paneel 2 Structuurkaarten ouderbabbel huiswerk Fontein A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1840" y="4293096"/>
            <a:ext cx="3024336"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38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0"/>
                                        </p:tgtEl>
                                        <p:attrNameLst>
                                          <p:attrName>style.visibility</p:attrName>
                                        </p:attrNameLst>
                                      </p:cBhvr>
                                      <p:to>
                                        <p:strVal val="visible"/>
                                      </p:to>
                                    </p:set>
                                    <p:anim calcmode="lin" valueType="num">
                                      <p:cBhvr additive="base">
                                        <p:cTn id="27" dur="1000" fill="hold"/>
                                        <p:tgtEl>
                                          <p:spTgt spid="2050"/>
                                        </p:tgtEl>
                                        <p:attrNameLst>
                                          <p:attrName>ppt_x</p:attrName>
                                        </p:attrNameLst>
                                      </p:cBhvr>
                                      <p:tavLst>
                                        <p:tav tm="0">
                                          <p:val>
                                            <p:strVal val="#ppt_x"/>
                                          </p:val>
                                        </p:tav>
                                        <p:tav tm="100000">
                                          <p:val>
                                            <p:strVal val="#ppt_x"/>
                                          </p:val>
                                        </p:tav>
                                      </p:tavLst>
                                    </p:anim>
                                    <p:anim calcmode="lin" valueType="num">
                                      <p:cBhvr additive="base">
                                        <p:cTn id="2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7544" y="872530"/>
            <a:ext cx="8229600" cy="1143000"/>
          </a:xfrm>
        </p:spPr>
        <p:txBody>
          <a:bodyPr>
            <a:normAutofit/>
          </a:bodyPr>
          <a:lstStyle/>
          <a:p>
            <a:r>
              <a:rPr lang="nl-BE" sz="2800" dirty="0" smtClean="0">
                <a:solidFill>
                  <a:schemeClr val="tx1"/>
                </a:solidFill>
              </a:rPr>
              <a:t>Tips voor thuis</a:t>
            </a:r>
            <a:endParaRPr lang="nl-BE" sz="2800" dirty="0">
              <a:solidFill>
                <a:schemeClr val="tx1"/>
              </a:solidFill>
            </a:endParaRPr>
          </a:p>
        </p:txBody>
      </p:sp>
      <p:pic>
        <p:nvPicPr>
          <p:cNvPr id="4" name="Picture 3" descr="G:\BUURT- EN OPBOUWWERK\PROGR_ONDERWIJS_MJP 09-15\ON-PR-KLEU\10 - Intern overleg (optioneel)\Team\EINDPRODUCT en TOONMOMENT\Studiedag 24 maart 2015\Overleg scholen - voorbereidingen\Fontein\structuurkaarten huiswe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4207416" cy="29381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el 4"/>
          <p:cNvGraphicFramePr>
            <a:graphicFrameLocks noGrp="1"/>
          </p:cNvGraphicFramePr>
          <p:nvPr>
            <p:extLst>
              <p:ext uri="{D42A27DB-BD31-4B8C-83A1-F6EECF244321}">
                <p14:modId xmlns:p14="http://schemas.microsoft.com/office/powerpoint/2010/main" val="258205553"/>
              </p:ext>
            </p:extLst>
          </p:nvPr>
        </p:nvGraphicFramePr>
        <p:xfrm>
          <a:off x="5523114" y="293290"/>
          <a:ext cx="3201642" cy="6564710"/>
        </p:xfrm>
        <a:graphic>
          <a:graphicData uri="http://schemas.openxmlformats.org/drawingml/2006/table">
            <a:tbl>
              <a:tblPr firstRow="1" firstCol="1" lastRow="1" lastCol="1" bandRow="1" bandCol="1">
                <a:tableStyleId>{5C22544A-7EE6-4342-B048-85BDC9FD1C3A}</a:tableStyleId>
              </a:tblPr>
              <a:tblGrid>
                <a:gridCol w="3201642"/>
              </a:tblGrid>
              <a:tr h="0">
                <a:tc>
                  <a:txBody>
                    <a:bodyPr/>
                    <a:lstStyle/>
                    <a:p>
                      <a:pPr algn="ctr">
                        <a:spcAft>
                          <a:spcPts val="0"/>
                        </a:spcAft>
                      </a:pPr>
                      <a:endParaRPr lang="en-US" sz="800" dirty="0" smtClean="0">
                        <a:effectLst/>
                      </a:endParaRPr>
                    </a:p>
                    <a:p>
                      <a:pPr algn="ctr">
                        <a:spcAft>
                          <a:spcPts val="0"/>
                        </a:spcAft>
                      </a:pPr>
                      <a:r>
                        <a:rPr lang="en-US" sz="800" dirty="0" smtClean="0">
                          <a:effectLst/>
                        </a:rPr>
                        <a:t>HUISWERK  </a:t>
                      </a:r>
                      <a:r>
                        <a:rPr lang="en-US" sz="800" dirty="0">
                          <a:effectLst/>
                        </a:rPr>
                        <a:t>- TIPS VOOR OUDERS</a:t>
                      </a:r>
                      <a:endParaRPr lang="nl-BE" sz="800" dirty="0">
                        <a:effectLst/>
                      </a:endParaRPr>
                    </a:p>
                    <a:p>
                      <a:pPr algn="ctr">
                        <a:spcAft>
                          <a:spcPts val="0"/>
                        </a:spcAft>
                      </a:pPr>
                      <a:r>
                        <a:rPr lang="en-US" sz="800" dirty="0">
                          <a:effectLst/>
                        </a:rPr>
                        <a:t> </a:t>
                      </a:r>
                      <a:endParaRPr lang="nl-BE" sz="800" dirty="0">
                        <a:effectLst/>
                        <a:latin typeface="Times New Roman"/>
                        <a:ea typeface="Times New Roman"/>
                      </a:endParaRPr>
                    </a:p>
                  </a:txBody>
                  <a:tcPr marL="61162" marR="61162" marT="0" marB="0"/>
                </a:tc>
              </a:tr>
              <a:tr h="6198950">
                <a:tc>
                  <a:txBody>
                    <a:bodyPr/>
                    <a:lstStyle/>
                    <a:p>
                      <a:pPr algn="just">
                        <a:spcAft>
                          <a:spcPts val="0"/>
                        </a:spcAft>
                      </a:pPr>
                      <a:r>
                        <a:rPr lang="nl-BE" sz="800" u="none" strike="noStrike" dirty="0">
                          <a:effectLst/>
                        </a:rPr>
                        <a:t> </a:t>
                      </a:r>
                      <a:endParaRPr lang="nl-BE" sz="800" dirty="0">
                        <a:effectLst/>
                      </a:endParaRPr>
                    </a:p>
                    <a:p>
                      <a:pPr marL="228600">
                        <a:spcAft>
                          <a:spcPts val="0"/>
                        </a:spcAft>
                      </a:pPr>
                      <a:endParaRPr lang="en-US" sz="800" dirty="0" smtClean="0">
                        <a:effectLst/>
                      </a:endParaRPr>
                    </a:p>
                    <a:p>
                      <a:pPr marL="228600">
                        <a:spcAft>
                          <a:spcPts val="0"/>
                        </a:spcAft>
                      </a:pPr>
                      <a:endParaRPr lang="en-US" sz="800" dirty="0" smtClean="0">
                        <a:effectLst/>
                      </a:endParaRPr>
                    </a:p>
                    <a:p>
                      <a:pPr marL="228600">
                        <a:spcAft>
                          <a:spcPts val="0"/>
                        </a:spcAft>
                      </a:pPr>
                      <a:endParaRPr lang="en-US" sz="800" dirty="0" smtClean="0">
                        <a:effectLst/>
                      </a:endParaRPr>
                    </a:p>
                    <a:p>
                      <a:pPr marL="228600">
                        <a:spcAft>
                          <a:spcPts val="0"/>
                        </a:spcAft>
                      </a:pPr>
                      <a:endParaRPr lang="en-US" sz="800" dirty="0" smtClean="0">
                        <a:effectLst/>
                      </a:endParaRPr>
                    </a:p>
                    <a:p>
                      <a:pPr marL="228600">
                        <a:spcAft>
                          <a:spcPts val="0"/>
                        </a:spcAft>
                      </a:pPr>
                      <a:endParaRPr lang="en-US" sz="800" dirty="0" smtClean="0">
                        <a:effectLst/>
                      </a:endParaRPr>
                    </a:p>
                    <a:p>
                      <a:pPr marL="228600">
                        <a:spcAft>
                          <a:spcPts val="0"/>
                        </a:spcAft>
                      </a:pPr>
                      <a:r>
                        <a:rPr lang="en-US" sz="800" dirty="0" err="1" smtClean="0">
                          <a:effectLst/>
                        </a:rPr>
                        <a:t>Algemeen</a:t>
                      </a:r>
                      <a:endParaRPr lang="nl-BE" sz="800" dirty="0">
                        <a:effectLst/>
                      </a:endParaRPr>
                    </a:p>
                    <a:p>
                      <a:pPr marL="342900" lvl="0" indent="-342900">
                        <a:spcAft>
                          <a:spcPts val="0"/>
                        </a:spcAft>
                        <a:buFont typeface="Wingdings"/>
                        <a:buChar char=""/>
                        <a:tabLst>
                          <a:tab pos="457200" algn="l"/>
                        </a:tabLst>
                      </a:pPr>
                      <a:r>
                        <a:rPr lang="nl-BE" sz="800" dirty="0">
                          <a:effectLst/>
                        </a:rPr>
                        <a:t>Bekijk wie van de ouders het best aangewezen is om je kind te begeleiden.</a:t>
                      </a:r>
                    </a:p>
                    <a:p>
                      <a:pPr marL="342900" lvl="0" indent="-342900">
                        <a:spcAft>
                          <a:spcPts val="0"/>
                        </a:spcAft>
                        <a:buFont typeface="Wingdings"/>
                        <a:buChar char=""/>
                        <a:tabLst>
                          <a:tab pos="457200" algn="l"/>
                        </a:tabLst>
                      </a:pPr>
                      <a:r>
                        <a:rPr lang="nl-BE" sz="800" dirty="0">
                          <a:effectLst/>
                        </a:rPr>
                        <a:t>Spreek een vast patroon af – duidelijkheid en structuur is nodig. </a:t>
                      </a:r>
                    </a:p>
                    <a:p>
                      <a:pPr marL="457200">
                        <a:spcAft>
                          <a:spcPts val="0"/>
                        </a:spcAft>
                      </a:pPr>
                      <a:r>
                        <a:rPr lang="nl-BE" sz="800" dirty="0">
                          <a:effectLst/>
                        </a:rPr>
                        <a:t> </a:t>
                      </a:r>
                    </a:p>
                    <a:p>
                      <a:pPr marL="228600">
                        <a:spcAft>
                          <a:spcPts val="0"/>
                        </a:spcAft>
                      </a:pPr>
                      <a:r>
                        <a:rPr lang="en-US" sz="800" dirty="0" err="1">
                          <a:effectLst/>
                        </a:rPr>
                        <a:t>Voor</a:t>
                      </a:r>
                      <a:r>
                        <a:rPr lang="en-US" sz="800" dirty="0">
                          <a:effectLst/>
                        </a:rPr>
                        <a:t> het </a:t>
                      </a:r>
                      <a:r>
                        <a:rPr lang="en-US" sz="800" dirty="0" err="1">
                          <a:effectLst/>
                        </a:rPr>
                        <a:t>huiswerk</a:t>
                      </a:r>
                      <a:endParaRPr lang="nl-BE" sz="800" dirty="0">
                        <a:effectLst/>
                      </a:endParaRPr>
                    </a:p>
                    <a:p>
                      <a:pPr marL="342900" lvl="0" indent="-342900">
                        <a:spcAft>
                          <a:spcPts val="0"/>
                        </a:spcAft>
                        <a:buFont typeface="Wingdings"/>
                        <a:buChar char=""/>
                        <a:tabLst>
                          <a:tab pos="457200" algn="l"/>
                        </a:tabLst>
                      </a:pPr>
                      <a:r>
                        <a:rPr lang="nl-BE" sz="800" dirty="0">
                          <a:effectLst/>
                        </a:rPr>
                        <a:t>Kijk samen in de schoolagenda.</a:t>
                      </a:r>
                    </a:p>
                    <a:p>
                      <a:pPr marL="342900" lvl="0" indent="-342900">
                        <a:spcAft>
                          <a:spcPts val="0"/>
                        </a:spcAft>
                        <a:buFont typeface="Wingdings"/>
                        <a:buChar char=""/>
                        <a:tabLst>
                          <a:tab pos="457200" algn="l"/>
                        </a:tabLst>
                      </a:pPr>
                      <a:r>
                        <a:rPr lang="nl-BE" sz="800" dirty="0">
                          <a:effectLst/>
                        </a:rPr>
                        <a:t>Maak samen met je kind de boekentas leeg.</a:t>
                      </a:r>
                    </a:p>
                    <a:p>
                      <a:pPr marL="342900" lvl="0" indent="-342900">
                        <a:spcAft>
                          <a:spcPts val="0"/>
                        </a:spcAft>
                        <a:buFont typeface="Wingdings"/>
                        <a:buChar char=""/>
                        <a:tabLst>
                          <a:tab pos="457200" algn="l"/>
                        </a:tabLst>
                      </a:pPr>
                      <a:r>
                        <a:rPr lang="nl-BE" sz="800" dirty="0">
                          <a:effectLst/>
                        </a:rPr>
                        <a:t>Laat je kind uitleggen wat een taak inhoudt: ‘Wat wil de juf/meester dat je kan?’</a:t>
                      </a:r>
                    </a:p>
                    <a:p>
                      <a:pPr marL="342900" lvl="0" indent="-342900">
                        <a:spcAft>
                          <a:spcPts val="0"/>
                        </a:spcAft>
                        <a:buFont typeface="Wingdings"/>
                        <a:buChar char=""/>
                        <a:tabLst>
                          <a:tab pos="457200" algn="l"/>
                        </a:tabLst>
                      </a:pPr>
                      <a:r>
                        <a:rPr lang="nl-BE" sz="800" dirty="0">
                          <a:effectLst/>
                        </a:rPr>
                        <a:t>Leg het materiaal klaar dat je nodig hebt. </a:t>
                      </a:r>
                    </a:p>
                    <a:p>
                      <a:pPr marL="342900" lvl="0" indent="-342900">
                        <a:spcAft>
                          <a:spcPts val="0"/>
                        </a:spcAft>
                        <a:buFont typeface="Wingdings"/>
                        <a:buChar char=""/>
                        <a:tabLst>
                          <a:tab pos="457200" algn="l"/>
                        </a:tabLst>
                      </a:pPr>
                      <a:r>
                        <a:rPr lang="nl-BE" sz="800" dirty="0">
                          <a:effectLst/>
                        </a:rPr>
                        <a:t>Ken jouw kind: sommigen beginnen best meteen, anderen moeten even kunnen ontspannen!</a:t>
                      </a:r>
                    </a:p>
                    <a:p>
                      <a:pPr marL="457200">
                        <a:spcAft>
                          <a:spcPts val="0"/>
                        </a:spcAft>
                      </a:pPr>
                      <a:r>
                        <a:rPr lang="nl-BE" sz="800" dirty="0">
                          <a:effectLst/>
                        </a:rPr>
                        <a:t> </a:t>
                      </a:r>
                    </a:p>
                    <a:p>
                      <a:pPr marL="228600">
                        <a:spcAft>
                          <a:spcPts val="0"/>
                        </a:spcAft>
                      </a:pPr>
                      <a:r>
                        <a:rPr lang="nl-BE" sz="800" dirty="0">
                          <a:effectLst/>
                        </a:rPr>
                        <a:t>Tijdens het huiswerk</a:t>
                      </a:r>
                    </a:p>
                    <a:p>
                      <a:pPr marL="342900" lvl="0" indent="-342900">
                        <a:spcAft>
                          <a:spcPts val="0"/>
                        </a:spcAft>
                        <a:buFont typeface="Wingdings"/>
                        <a:buChar char=""/>
                        <a:tabLst>
                          <a:tab pos="457200" algn="l"/>
                        </a:tabLst>
                      </a:pPr>
                      <a:r>
                        <a:rPr lang="nl-BE" sz="800" dirty="0">
                          <a:effectLst/>
                        </a:rPr>
                        <a:t>Zorg voor een rustig plekje waar je kind zonder afleiding kan werken. </a:t>
                      </a:r>
                    </a:p>
                    <a:p>
                      <a:pPr marL="342900" lvl="0" indent="-342900">
                        <a:spcAft>
                          <a:spcPts val="0"/>
                        </a:spcAft>
                        <a:buFont typeface="Wingdings"/>
                        <a:buChar char=""/>
                        <a:tabLst>
                          <a:tab pos="457200" algn="l"/>
                        </a:tabLst>
                      </a:pPr>
                      <a:r>
                        <a:rPr lang="nl-BE" sz="800" dirty="0">
                          <a:effectLst/>
                        </a:rPr>
                        <a:t>Zorg dat je in de buurt bent, dat je kind altijd iets kan vragen.</a:t>
                      </a:r>
                    </a:p>
                    <a:p>
                      <a:pPr marL="342900" lvl="0" indent="-342900">
                        <a:spcAft>
                          <a:spcPts val="0"/>
                        </a:spcAft>
                        <a:buFont typeface="Wingdings"/>
                        <a:buChar char=""/>
                        <a:tabLst>
                          <a:tab pos="457200" algn="l"/>
                        </a:tabLst>
                      </a:pPr>
                      <a:r>
                        <a:rPr lang="nl-BE" sz="800" dirty="0">
                          <a:effectLst/>
                        </a:rPr>
                        <a:t>Moedig het aan: ‘Goed bezig!” Hamer niet op fouten. </a:t>
                      </a:r>
                    </a:p>
                    <a:p>
                      <a:pPr marL="342900" lvl="0" indent="-342900">
                        <a:spcAft>
                          <a:spcPts val="0"/>
                        </a:spcAft>
                        <a:buFont typeface="Wingdings"/>
                        <a:buChar char=""/>
                        <a:tabLst>
                          <a:tab pos="457200" algn="l"/>
                        </a:tabLst>
                      </a:pPr>
                      <a:r>
                        <a:rPr lang="nl-BE" sz="800" dirty="0">
                          <a:effectLst/>
                        </a:rPr>
                        <a:t>Let erop dat je kind af en toe pauzeert.</a:t>
                      </a:r>
                    </a:p>
                    <a:p>
                      <a:pPr marL="342900" lvl="0" indent="-342900">
                        <a:spcAft>
                          <a:spcPts val="0"/>
                        </a:spcAft>
                        <a:buFont typeface="Wingdings"/>
                        <a:buChar char=""/>
                        <a:tabLst>
                          <a:tab pos="457200" algn="l"/>
                        </a:tabLst>
                      </a:pPr>
                      <a:r>
                        <a:rPr lang="nl-BE" sz="800" dirty="0">
                          <a:effectLst/>
                        </a:rPr>
                        <a:t>Zit je kind vast? Zet hem terug op weg. Lukt het niet? Meld het aan de leraar via de schoolagenda of zeg het persoonlijk.</a:t>
                      </a:r>
                    </a:p>
                    <a:p>
                      <a:pPr marL="342900" lvl="0" indent="-342900">
                        <a:spcAft>
                          <a:spcPts val="0"/>
                        </a:spcAft>
                        <a:buFont typeface="Wingdings"/>
                        <a:buChar char=""/>
                        <a:tabLst>
                          <a:tab pos="457200" algn="l"/>
                        </a:tabLst>
                      </a:pPr>
                      <a:r>
                        <a:rPr lang="nl-BE" sz="800" dirty="0">
                          <a:effectLst/>
                        </a:rPr>
                        <a:t>Speel niet zelf de leraar. Soms kan je helpen, maar vaak ook niet.</a:t>
                      </a:r>
                    </a:p>
                    <a:p>
                      <a:pPr marL="342900" lvl="0" indent="-342900">
                        <a:spcAft>
                          <a:spcPts val="0"/>
                        </a:spcAft>
                        <a:buFont typeface="Wingdings"/>
                        <a:buChar char=""/>
                        <a:tabLst>
                          <a:tab pos="457200" algn="l"/>
                        </a:tabLst>
                      </a:pPr>
                      <a:r>
                        <a:rPr lang="nl-BE" sz="800" dirty="0">
                          <a:effectLst/>
                        </a:rPr>
                        <a:t>Denk eraan dat 5 keer tien minuten oefenen meer opbrengt dan 1 keer 50 minuten. </a:t>
                      </a:r>
                    </a:p>
                    <a:p>
                      <a:pPr marL="457200">
                        <a:spcAft>
                          <a:spcPts val="0"/>
                        </a:spcAft>
                      </a:pPr>
                      <a:r>
                        <a:rPr lang="nl-BE" sz="800" dirty="0">
                          <a:effectLst/>
                        </a:rPr>
                        <a:t> </a:t>
                      </a:r>
                    </a:p>
                    <a:p>
                      <a:pPr marL="228600">
                        <a:spcAft>
                          <a:spcPts val="0"/>
                        </a:spcAft>
                      </a:pPr>
                      <a:r>
                        <a:rPr lang="nl-BE" sz="800" dirty="0">
                          <a:effectLst/>
                        </a:rPr>
                        <a:t>Na het huiswerk</a:t>
                      </a:r>
                    </a:p>
                    <a:p>
                      <a:pPr marL="342900" lvl="0" indent="-342900">
                        <a:spcAft>
                          <a:spcPts val="0"/>
                        </a:spcAft>
                        <a:buFont typeface="Wingdings"/>
                        <a:buChar char=""/>
                        <a:tabLst>
                          <a:tab pos="457200" algn="l"/>
                        </a:tabLst>
                      </a:pPr>
                      <a:r>
                        <a:rPr lang="nl-BE" sz="800" dirty="0">
                          <a:effectLst/>
                        </a:rPr>
                        <a:t>Verbeter het huiswerk niet en maak het zeker niet zelf. Uit de fouten van kind ziet de leraar wat er fout loopt. Het is niet de bedoeling dat ouders het huiswerk maken.</a:t>
                      </a:r>
                    </a:p>
                    <a:p>
                      <a:pPr marL="342900" lvl="0" indent="-342900">
                        <a:spcAft>
                          <a:spcPts val="0"/>
                        </a:spcAft>
                        <a:buFont typeface="Wingdings"/>
                        <a:buChar char=""/>
                        <a:tabLst>
                          <a:tab pos="457200" algn="l"/>
                        </a:tabLst>
                      </a:pPr>
                      <a:r>
                        <a:rPr lang="nl-BE" sz="800" dirty="0">
                          <a:effectLst/>
                        </a:rPr>
                        <a:t>Breng de leraar op de hoogte van problemen via de schoolagenda of zeg het zelf.</a:t>
                      </a:r>
                    </a:p>
                    <a:p>
                      <a:pPr marL="342900" lvl="0" indent="-342900">
                        <a:spcAft>
                          <a:spcPts val="0"/>
                        </a:spcAft>
                        <a:buFont typeface="Wingdings"/>
                        <a:buChar char=""/>
                        <a:tabLst>
                          <a:tab pos="457200" algn="l"/>
                        </a:tabLst>
                      </a:pPr>
                      <a:r>
                        <a:rPr lang="nl-BE" sz="800" dirty="0">
                          <a:effectLst/>
                        </a:rPr>
                        <a:t>Controleer of alle taken gemaakt zijn. </a:t>
                      </a:r>
                    </a:p>
                    <a:p>
                      <a:pPr marL="342900" lvl="0" indent="-342900">
                        <a:spcAft>
                          <a:spcPts val="0"/>
                        </a:spcAft>
                        <a:buFont typeface="Wingdings"/>
                        <a:buChar char=""/>
                        <a:tabLst>
                          <a:tab pos="457200" algn="l"/>
                        </a:tabLst>
                      </a:pPr>
                      <a:r>
                        <a:rPr lang="nl-BE" sz="800" dirty="0">
                          <a:effectLst/>
                        </a:rPr>
                        <a:t>Overhoor je kind alleen als het er om vraagt. </a:t>
                      </a:r>
                    </a:p>
                    <a:p>
                      <a:pPr marL="342900" lvl="0" indent="-342900">
                        <a:spcAft>
                          <a:spcPts val="0"/>
                        </a:spcAft>
                        <a:buFont typeface="Wingdings"/>
                        <a:buChar char=""/>
                        <a:tabLst>
                          <a:tab pos="457200" algn="l"/>
                        </a:tabLst>
                      </a:pPr>
                      <a:r>
                        <a:rPr lang="nl-BE" sz="800" dirty="0">
                          <a:effectLst/>
                        </a:rPr>
                        <a:t>Maak samen met je kind de boekentas voor de volgende dag.</a:t>
                      </a:r>
                      <a:endParaRPr lang="nl-BE" sz="800" dirty="0">
                        <a:effectLst/>
                        <a:latin typeface="Times New Roman"/>
                        <a:ea typeface="Times New Roman"/>
                      </a:endParaRPr>
                    </a:p>
                  </a:txBody>
                  <a:tcPr marL="61162" marR="61162" marT="0" marB="0"/>
                </a:tc>
              </a:tr>
            </a:tbl>
          </a:graphicData>
        </a:graphic>
      </p:graphicFrame>
      <p:pic>
        <p:nvPicPr>
          <p:cNvPr id="3073" name="ZdIshJptzkEceM:b" descr="http://t0.gstatic.com/images?q=tbn:ANd9GcRbcwQEfeo9WZKbIJvs0_VRaAbpLHFzh-j8WNptyf15xxFWV6h3xpdBfVlB">
            <a:hlinkClick r:id="rId3"/>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763300" y="620688"/>
            <a:ext cx="805824" cy="823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4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073"/>
                                        </p:tgtEl>
                                        <p:attrNameLst>
                                          <p:attrName>style.visibility</p:attrName>
                                        </p:attrNameLst>
                                      </p:cBhvr>
                                      <p:to>
                                        <p:strVal val="visible"/>
                                      </p:to>
                                    </p:set>
                                    <p:animEffect transition="in" filter="fade">
                                      <p:cBhvr>
                                        <p:cTn id="19" dur="1000"/>
                                        <p:tgtEl>
                                          <p:spTgt spid="3073"/>
                                        </p:tgtEl>
                                      </p:cBhvr>
                                    </p:animEffect>
                                    <p:anim calcmode="lin" valueType="num">
                                      <p:cBhvr>
                                        <p:cTn id="20" dur="1000" fill="hold"/>
                                        <p:tgtEl>
                                          <p:spTgt spid="3073"/>
                                        </p:tgtEl>
                                        <p:attrNameLst>
                                          <p:attrName>ppt_x</p:attrName>
                                        </p:attrNameLst>
                                      </p:cBhvr>
                                      <p:tavLst>
                                        <p:tav tm="0">
                                          <p:val>
                                            <p:strVal val="#ppt_x"/>
                                          </p:val>
                                        </p:tav>
                                        <p:tav tm="100000">
                                          <p:val>
                                            <p:strVal val="#ppt_x"/>
                                          </p:val>
                                        </p:tav>
                                      </p:tavLst>
                                    </p:anim>
                                    <p:anim calcmode="lin" valueType="num">
                                      <p:cBhvr>
                                        <p:cTn id="21"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fontScale="85000" lnSpcReduction="20000"/>
          </a:bodyPr>
          <a:lstStyle/>
          <a:p>
            <a:pPr marL="0" indent="0">
              <a:buNone/>
            </a:pPr>
            <a:endParaRPr lang="nl-BE" dirty="0"/>
          </a:p>
          <a:p>
            <a:r>
              <a:rPr lang="nl-BE" sz="2900" dirty="0" smtClean="0"/>
              <a:t>Oudercafé: praattafels rond onderwerpen waarmee ouders worden geconfronteerd bij de opvoeding van hun kinderen.</a:t>
            </a:r>
          </a:p>
          <a:p>
            <a:pPr lvl="0">
              <a:buFont typeface="Courier New" panose="02070309020205020404" pitchFamily="49" charset="0"/>
              <a:buChar char="o"/>
            </a:pPr>
            <a:r>
              <a:rPr lang="nl-BE" sz="2500" dirty="0" smtClean="0"/>
              <a:t>Help </a:t>
            </a:r>
            <a:r>
              <a:rPr lang="nl-BE" sz="2500" dirty="0"/>
              <a:t>de vakantie komt eraan! Hoe </a:t>
            </a:r>
            <a:r>
              <a:rPr lang="nl-BE" sz="2500" dirty="0" smtClean="0"/>
              <a:t>vul </a:t>
            </a:r>
            <a:r>
              <a:rPr lang="nl-BE" sz="2500" dirty="0"/>
              <a:t>ik die twee  </a:t>
            </a:r>
            <a:r>
              <a:rPr lang="nl-BE" sz="2500" dirty="0" smtClean="0"/>
              <a:t>    maanden </a:t>
            </a:r>
            <a:r>
              <a:rPr lang="nl-BE" sz="2500" dirty="0"/>
              <a:t>op een leuke, betaalbare, ... manier in?</a:t>
            </a:r>
          </a:p>
          <a:p>
            <a:pPr lvl="0">
              <a:buFont typeface="Courier New" panose="02070309020205020404" pitchFamily="49" charset="0"/>
              <a:buChar char="o"/>
            </a:pPr>
            <a:r>
              <a:rPr lang="nl-BE" sz="2500" dirty="0" smtClean="0"/>
              <a:t>Dwarskijkertjes?</a:t>
            </a:r>
            <a:r>
              <a:rPr lang="nl-BE" sz="2500" dirty="0"/>
              <a:t> </a:t>
            </a:r>
            <a:r>
              <a:rPr lang="nl-BE" sz="2500" dirty="0" smtClean="0"/>
              <a:t>Zal </a:t>
            </a:r>
            <a:r>
              <a:rPr lang="nl-BE" sz="2500" dirty="0"/>
              <a:t>ik mijn </a:t>
            </a:r>
            <a:r>
              <a:rPr lang="nl-BE" sz="2500" dirty="0" smtClean="0"/>
              <a:t>dwarskijkertje </a:t>
            </a:r>
            <a:r>
              <a:rPr lang="nl-BE" sz="2500" dirty="0"/>
              <a:t>straffen of belonen? </a:t>
            </a:r>
            <a:endParaRPr lang="nl-BE" sz="2500" dirty="0" smtClean="0"/>
          </a:p>
          <a:p>
            <a:pPr lvl="0">
              <a:buFont typeface="Courier New" panose="02070309020205020404" pitchFamily="49" charset="0"/>
              <a:buChar char="o"/>
            </a:pPr>
            <a:r>
              <a:rPr lang="nl-BE" sz="2500" dirty="0" smtClean="0"/>
              <a:t>Geef </a:t>
            </a:r>
            <a:r>
              <a:rPr lang="nl-BE" sz="2500" dirty="0"/>
              <a:t>ik Zakgeld: ja of neen?</a:t>
            </a:r>
          </a:p>
          <a:p>
            <a:pPr lvl="0">
              <a:buFont typeface="Courier New" panose="02070309020205020404" pitchFamily="49" charset="0"/>
              <a:buChar char="o"/>
            </a:pPr>
            <a:r>
              <a:rPr lang="nl-BE" sz="2500" dirty="0" smtClean="0"/>
              <a:t>Mijn kind vraagt een gsm!</a:t>
            </a:r>
            <a:endParaRPr lang="nl-BE" sz="2500" dirty="0"/>
          </a:p>
          <a:p>
            <a:pPr lvl="0">
              <a:buFont typeface="Courier New" panose="02070309020205020404" pitchFamily="49" charset="0"/>
              <a:buChar char="o"/>
            </a:pPr>
            <a:r>
              <a:rPr lang="nl-BE" sz="2500" dirty="0"/>
              <a:t>I</a:t>
            </a:r>
            <a:r>
              <a:rPr lang="nl-BE" sz="2500" dirty="0" smtClean="0"/>
              <a:t>k </a:t>
            </a:r>
            <a:r>
              <a:rPr lang="nl-BE" sz="2500" dirty="0"/>
              <a:t>verveel mij! (Mag mijn kind zich nog vervelen? Heeft een kind hobby’s nodig? Wat is teveel?)</a:t>
            </a:r>
          </a:p>
          <a:p>
            <a:pPr lvl="0">
              <a:buFont typeface="Courier New" panose="02070309020205020404" pitchFamily="49" charset="0"/>
              <a:buChar char="o"/>
            </a:pPr>
            <a:r>
              <a:rPr lang="nl-BE" sz="2500" dirty="0" smtClean="0"/>
              <a:t>De ideeëntafel: vrije </a:t>
            </a:r>
            <a:r>
              <a:rPr lang="nl-BE" sz="2500" dirty="0"/>
              <a:t>tafel en plaats om nieuwe </a:t>
            </a:r>
            <a:r>
              <a:rPr lang="nl-BE" sz="2500" dirty="0" smtClean="0"/>
              <a:t>ideeën te </a:t>
            </a:r>
            <a:r>
              <a:rPr lang="nl-BE" sz="2500" dirty="0"/>
              <a:t>noteren voor een volgend </a:t>
            </a:r>
            <a:r>
              <a:rPr lang="nl-BE" sz="2500" dirty="0" smtClean="0"/>
              <a:t>oudercafé</a:t>
            </a:r>
            <a:endParaRPr lang="nl-BE" sz="2500" dirty="0"/>
          </a:p>
          <a:p>
            <a:endParaRPr lang="nl-BE" dirty="0" smtClean="0"/>
          </a:p>
          <a:p>
            <a:endParaRPr lang="nl-BE" dirty="0" smtClean="0"/>
          </a:p>
        </p:txBody>
      </p:sp>
      <p:sp>
        <p:nvSpPr>
          <p:cNvPr id="2" name="Titel 1"/>
          <p:cNvSpPr>
            <a:spLocks noGrp="1"/>
          </p:cNvSpPr>
          <p:nvPr>
            <p:ph type="title"/>
          </p:nvPr>
        </p:nvSpPr>
        <p:spPr>
          <a:xfrm>
            <a:off x="395536" y="260648"/>
            <a:ext cx="8291264" cy="1656184"/>
          </a:xfrm>
        </p:spPr>
        <p:txBody>
          <a:bodyPr>
            <a:normAutofit fontScale="90000"/>
          </a:bodyPr>
          <a:lstStyle/>
          <a:p>
            <a:pPr algn="ctr"/>
            <a:r>
              <a:rPr lang="nl-BE" dirty="0" smtClean="0"/>
              <a:t/>
            </a:r>
            <a:br>
              <a:rPr lang="nl-BE" dirty="0" smtClean="0"/>
            </a:br>
            <a:r>
              <a:rPr lang="nl-BE" dirty="0" smtClean="0"/>
              <a:t/>
            </a:r>
            <a:br>
              <a:rPr lang="nl-BE" dirty="0" smtClean="0"/>
            </a:br>
            <a:r>
              <a:rPr lang="nl-BE" sz="4000" dirty="0" smtClean="0">
                <a:solidFill>
                  <a:srgbClr val="FF0000"/>
                </a:solidFill>
              </a:rPr>
              <a:t>Nu </a:t>
            </a:r>
            <a:r>
              <a:rPr lang="nl-BE" sz="4000" dirty="0">
                <a:solidFill>
                  <a:srgbClr val="FF0000"/>
                </a:solidFill>
              </a:rPr>
              <a:t>ook initiatief vanuit de ouderraad:</a:t>
            </a:r>
            <a:r>
              <a:rPr lang="nl-BE" sz="4000" dirty="0"/>
              <a:t/>
            </a:r>
            <a:br>
              <a:rPr lang="nl-BE" sz="4000" dirty="0"/>
            </a:br>
            <a:r>
              <a:rPr lang="nl-BE" dirty="0"/>
              <a:t/>
            </a:r>
            <a:br>
              <a:rPr lang="nl-BE" dirty="0"/>
            </a:br>
            <a:endParaRPr lang="nl-BE" dirty="0"/>
          </a:p>
        </p:txBody>
      </p:sp>
    </p:spTree>
    <p:extLst>
      <p:ext uri="{BB962C8B-B14F-4D97-AF65-F5344CB8AC3E}">
        <p14:creationId xmlns:p14="http://schemas.microsoft.com/office/powerpoint/2010/main" val="54650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67544" y="1340768"/>
            <a:ext cx="8229600" cy="4900000"/>
          </a:xfrm>
        </p:spPr>
        <p:txBody>
          <a:bodyPr>
            <a:normAutofit fontScale="92500"/>
          </a:bodyPr>
          <a:lstStyle/>
          <a:p>
            <a:pPr marL="109728" indent="0">
              <a:buNone/>
            </a:pPr>
            <a:endParaRPr lang="nl-BE" dirty="0" smtClean="0"/>
          </a:p>
          <a:p>
            <a:r>
              <a:rPr lang="nl-BE" sz="2600" dirty="0" smtClean="0"/>
              <a:t>We organiseren op wisselende dagen.</a:t>
            </a:r>
          </a:p>
          <a:p>
            <a:r>
              <a:rPr lang="nl-BE" sz="2600" dirty="0" smtClean="0"/>
              <a:t>Voor Babbels is een vrijdag namiddag goed.</a:t>
            </a:r>
          </a:p>
          <a:p>
            <a:r>
              <a:rPr lang="nl-BE" sz="2600" dirty="0" smtClean="0"/>
              <a:t>Mensen persoonlijk aanspreken, ook de dag zelf.</a:t>
            </a:r>
          </a:p>
          <a:p>
            <a:r>
              <a:rPr lang="nl-BE" sz="2600" dirty="0" smtClean="0"/>
              <a:t>Brieven 2 weken ervoor meegeven (ouders kunnen werk plannen).</a:t>
            </a:r>
          </a:p>
          <a:p>
            <a:r>
              <a:rPr lang="nl-BE" sz="2600" dirty="0" smtClean="0"/>
              <a:t>Ook de grootouders uitnodigen.</a:t>
            </a:r>
          </a:p>
          <a:p>
            <a:r>
              <a:rPr lang="nl-BE" sz="2600" dirty="0" smtClean="0"/>
              <a:t>(Groot-) ouders zien graag hun kinderen bezig.</a:t>
            </a:r>
          </a:p>
          <a:p>
            <a:pPr marL="365760" lvl="1" indent="-256032">
              <a:spcBef>
                <a:spcPts val="400"/>
              </a:spcBef>
              <a:buSzPct val="68000"/>
              <a:buFont typeface="Wingdings 3"/>
              <a:buChar char=""/>
            </a:pPr>
            <a:r>
              <a:rPr lang="nl-BE" sz="2600" dirty="0" smtClean="0"/>
              <a:t>Zo </a:t>
            </a:r>
            <a:r>
              <a:rPr lang="nl-BE" sz="2600" dirty="0"/>
              <a:t>veel mogelijk tonen in de klas</a:t>
            </a:r>
            <a:r>
              <a:rPr lang="nl-BE" sz="2600" dirty="0" smtClean="0"/>
              <a:t>.</a:t>
            </a:r>
          </a:p>
          <a:p>
            <a:pPr marL="365760" lvl="1" indent="-256032">
              <a:spcBef>
                <a:spcPts val="400"/>
              </a:spcBef>
              <a:buSzPct val="68000"/>
              <a:buFont typeface="Wingdings 3"/>
              <a:buChar char=""/>
            </a:pPr>
            <a:r>
              <a:rPr lang="nl-BE" sz="2600" dirty="0"/>
              <a:t>Niet te belerend zijn, ervaringen laten </a:t>
            </a:r>
            <a:r>
              <a:rPr lang="nl-BE" sz="2600" dirty="0" smtClean="0"/>
              <a:t>uitwisselen</a:t>
            </a:r>
          </a:p>
          <a:p>
            <a:pPr marL="365760" lvl="1" indent="-256032">
              <a:spcBef>
                <a:spcPts val="400"/>
              </a:spcBef>
              <a:buSzPct val="68000"/>
              <a:buFont typeface="Wingdings 3"/>
              <a:buChar char=""/>
            </a:pPr>
            <a:r>
              <a:rPr lang="nl-BE" sz="2600" dirty="0" smtClean="0"/>
              <a:t>Ouders doen mee.</a:t>
            </a:r>
            <a:endParaRPr lang="nl-BE" sz="2600" dirty="0"/>
          </a:p>
          <a:p>
            <a:pPr marL="365760" lvl="1" indent="-256032">
              <a:spcBef>
                <a:spcPts val="400"/>
              </a:spcBef>
              <a:buSzPct val="68000"/>
              <a:buFont typeface="Wingdings 3"/>
              <a:buChar char=""/>
            </a:pPr>
            <a:endParaRPr lang="nl-BE" dirty="0" smtClean="0"/>
          </a:p>
          <a:p>
            <a:pPr marL="365760" lvl="1" indent="-256032">
              <a:spcBef>
                <a:spcPts val="400"/>
              </a:spcBef>
              <a:buSzPct val="68000"/>
              <a:buFont typeface="Wingdings 3"/>
              <a:buChar char=""/>
            </a:pPr>
            <a:endParaRPr lang="nl-BE" dirty="0"/>
          </a:p>
          <a:p>
            <a:pPr marL="365760" lvl="1" indent="-256032">
              <a:spcBef>
                <a:spcPts val="400"/>
              </a:spcBef>
              <a:buSzPct val="68000"/>
              <a:buFont typeface="Wingdings 3"/>
              <a:buChar char=""/>
            </a:pPr>
            <a:endParaRPr lang="nl-BE" dirty="0" smtClean="0"/>
          </a:p>
          <a:p>
            <a:pPr marL="365760" lvl="1" indent="-256032">
              <a:spcBef>
                <a:spcPts val="400"/>
              </a:spcBef>
              <a:buSzPct val="68000"/>
              <a:buFont typeface="Wingdings 3"/>
              <a:buChar char=""/>
            </a:pPr>
            <a:endParaRPr lang="nl-BE" dirty="0" smtClean="0"/>
          </a:p>
          <a:p>
            <a:pPr marL="365760" lvl="1" indent="-256032">
              <a:spcBef>
                <a:spcPts val="400"/>
              </a:spcBef>
              <a:buSzPct val="68000"/>
              <a:buFont typeface="Wingdings 3"/>
              <a:buChar char=""/>
            </a:pPr>
            <a:endParaRPr lang="nl-BE" dirty="0"/>
          </a:p>
          <a:p>
            <a:endParaRPr lang="nl-BE" dirty="0"/>
          </a:p>
          <a:p>
            <a:pPr marL="109728" indent="0">
              <a:buNone/>
            </a:pPr>
            <a:endParaRPr lang="nl-BE" dirty="0" smtClean="0"/>
          </a:p>
          <a:p>
            <a:endParaRPr lang="nl-BE" dirty="0" smtClean="0"/>
          </a:p>
          <a:p>
            <a:endParaRPr lang="nl-BE" dirty="0" smtClean="0"/>
          </a:p>
          <a:p>
            <a:endParaRPr lang="nl-BE" dirty="0" smtClean="0"/>
          </a:p>
          <a:p>
            <a:endParaRPr lang="nl-BE" dirty="0"/>
          </a:p>
          <a:p>
            <a:endParaRPr lang="nl-BE" dirty="0" smtClean="0"/>
          </a:p>
          <a:p>
            <a:endParaRPr lang="nl-BE" dirty="0" smtClean="0"/>
          </a:p>
        </p:txBody>
      </p:sp>
      <p:sp>
        <p:nvSpPr>
          <p:cNvPr id="2" name="Titel 1"/>
          <p:cNvSpPr>
            <a:spLocks noGrp="1"/>
          </p:cNvSpPr>
          <p:nvPr>
            <p:ph type="title"/>
          </p:nvPr>
        </p:nvSpPr>
        <p:spPr/>
        <p:txBody>
          <a:bodyPr>
            <a:normAutofit/>
          </a:bodyPr>
          <a:lstStyle/>
          <a:p>
            <a:pPr algn="ctr"/>
            <a:r>
              <a:rPr lang="nl-BE" dirty="0" smtClean="0">
                <a:solidFill>
                  <a:srgbClr val="FF0000"/>
                </a:solidFill>
              </a:rPr>
              <a:t>Dit hebben we geleerd:</a:t>
            </a:r>
            <a:endParaRPr lang="nl-BE" dirty="0">
              <a:solidFill>
                <a:srgbClr val="FF0000"/>
              </a:solidFill>
            </a:endParaRPr>
          </a:p>
        </p:txBody>
      </p:sp>
    </p:spTree>
    <p:extLst>
      <p:ext uri="{BB962C8B-B14F-4D97-AF65-F5344CB8AC3E}">
        <p14:creationId xmlns:p14="http://schemas.microsoft.com/office/powerpoint/2010/main" val="28830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50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50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50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10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10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50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
  <a:themeElements>
    <a:clrScheme name="Vermogen">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oncour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Zonnewend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548</TotalTime>
  <Words>407</Words>
  <Application>Microsoft Office PowerPoint</Application>
  <PresentationFormat>Diavoorstelling (4:3)</PresentationFormat>
  <Paragraphs>113</Paragraphs>
  <Slides>13</Slides>
  <Notes>0</Notes>
  <HiddenSlides>0</HiddenSlides>
  <MMClips>0</MMClips>
  <ScaleCrop>false</ScaleCrop>
  <HeadingPairs>
    <vt:vector size="4" baseType="variant">
      <vt:variant>
        <vt:lpstr>Thema</vt:lpstr>
      </vt:variant>
      <vt:variant>
        <vt:i4>1</vt:i4>
      </vt:variant>
      <vt:variant>
        <vt:lpstr>Diatitels</vt:lpstr>
      </vt:variant>
      <vt:variant>
        <vt:i4>13</vt:i4>
      </vt:variant>
    </vt:vector>
  </HeadingPairs>
  <TitlesOfParts>
    <vt:vector size="14" baseType="lpstr">
      <vt:lpstr>Concours</vt:lpstr>
      <vt:lpstr>Babbelen met ouders…  maar niet zomaar!</vt:lpstr>
      <vt:lpstr>Evolutie van ouderactiviteiten op onze school</vt:lpstr>
      <vt:lpstr>Later: “Babbels”: activiteiten met meer diepgang</vt:lpstr>
      <vt:lpstr> Eerst enkel in de kleuterschool: </vt:lpstr>
      <vt:lpstr>PowerPoint-presentatie</vt:lpstr>
      <vt:lpstr>  Later ook “Babbels” in de lagere school:  </vt:lpstr>
      <vt:lpstr>Tips voor thuis</vt:lpstr>
      <vt:lpstr>  Nu ook initiatief vanuit de ouderraad:  </vt:lpstr>
      <vt:lpstr>Dit hebben we geleerd:</vt:lpstr>
      <vt:lpstr>Belemmeringen</vt:lpstr>
      <vt:lpstr>Wat werkt goed?</vt:lpstr>
      <vt:lpstr>Babbel “Leren lezen”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zorg</dc:creator>
  <cp:lastModifiedBy>Hilde Van Overmeire</cp:lastModifiedBy>
  <cp:revision>28</cp:revision>
  <dcterms:created xsi:type="dcterms:W3CDTF">2015-02-24T10:00:02Z</dcterms:created>
  <dcterms:modified xsi:type="dcterms:W3CDTF">2015-03-31T08:14:55Z</dcterms:modified>
</cp:coreProperties>
</file>